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85" r:id="rId3"/>
    <p:sldId id="577" r:id="rId4"/>
    <p:sldId id="370" r:id="rId5"/>
    <p:sldId id="578" r:id="rId6"/>
    <p:sldId id="586" r:id="rId7"/>
    <p:sldId id="582" r:id="rId8"/>
    <p:sldId id="583" r:id="rId9"/>
    <p:sldId id="589" r:id="rId10"/>
    <p:sldId id="588" r:id="rId11"/>
    <p:sldId id="581" r:id="rId12"/>
    <p:sldId id="584" r:id="rId13"/>
    <p:sldId id="585" r:id="rId14"/>
    <p:sldId id="587" r:id="rId15"/>
    <p:sldId id="590" r:id="rId16"/>
    <p:sldId id="591" r:id="rId17"/>
    <p:sldId id="592" r:id="rId18"/>
    <p:sldId id="593" r:id="rId19"/>
    <p:sldId id="594" r:id="rId20"/>
    <p:sldId id="595" r:id="rId21"/>
    <p:sldId id="596" r:id="rId22"/>
    <p:sldId id="618" r:id="rId23"/>
    <p:sldId id="597" r:id="rId24"/>
    <p:sldId id="598" r:id="rId25"/>
    <p:sldId id="600" r:id="rId26"/>
    <p:sldId id="601" r:id="rId27"/>
    <p:sldId id="602" r:id="rId28"/>
    <p:sldId id="603" r:id="rId29"/>
    <p:sldId id="604" r:id="rId30"/>
    <p:sldId id="605" r:id="rId31"/>
    <p:sldId id="606" r:id="rId32"/>
    <p:sldId id="608" r:id="rId33"/>
    <p:sldId id="609" r:id="rId34"/>
    <p:sldId id="617" r:id="rId35"/>
    <p:sldId id="611" r:id="rId36"/>
    <p:sldId id="612" r:id="rId37"/>
    <p:sldId id="613" r:id="rId38"/>
    <p:sldId id="614" r:id="rId39"/>
    <p:sldId id="615" r:id="rId40"/>
    <p:sldId id="616" r:id="rId41"/>
    <p:sldId id="575"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00FF"/>
    <a:srgbClr val="D44030"/>
    <a:srgbClr val="E9EDF4"/>
    <a:srgbClr val="DCE6F2"/>
    <a:srgbClr val="D0D8E8"/>
    <a:srgbClr val="D1CC00"/>
    <a:srgbClr val="FF00FF"/>
    <a:srgbClr val="FF33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38" autoAdjust="0"/>
    <p:restoredTop sz="94838" autoAdjust="0"/>
  </p:normalViewPr>
  <p:slideViewPr>
    <p:cSldViewPr>
      <p:cViewPr varScale="1">
        <p:scale>
          <a:sx n="126" d="100"/>
          <a:sy n="126" d="100"/>
        </p:scale>
        <p:origin x="138" y="8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F94FC-9220-40F0-AFB6-0344CE0F5ECB}" type="datetimeFigureOut">
              <a:rPr lang="en-US" smtClean="0"/>
              <a:pPr/>
              <a:t>8/28/2025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A41AE-EBA9-4252-969B-C707D1882A43}" type="slidenum">
              <a:rPr lang="en-US" smtClean="0"/>
              <a:pPr/>
              <a:t>‹#›</a:t>
            </a:fld>
            <a:endParaRPr lang="en-US"/>
          </a:p>
        </p:txBody>
      </p:sp>
    </p:spTree>
    <p:extLst>
      <p:ext uri="{BB962C8B-B14F-4D97-AF65-F5344CB8AC3E}">
        <p14:creationId xmlns:p14="http://schemas.microsoft.com/office/powerpoint/2010/main" val="1744316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297AE44-C644-4C6A-91C3-ACD0D66F0E92}" type="slidenum">
              <a:rPr lang="en-US"/>
              <a:pPr/>
              <a:t>1</a:t>
            </a:fld>
            <a:endParaRPr lang="en-US"/>
          </a:p>
        </p:txBody>
      </p:sp>
      <p:sp>
        <p:nvSpPr>
          <p:cNvPr id="5324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53250" name="Rectangle 2"/>
          <p:cNvSpPr txBox="1">
            <a:spLocks noGrp="1" noChangeArrowheads="1"/>
          </p:cNvSpPr>
          <p:nvPr>
            <p:ph type="body" idx="1"/>
          </p:nvPr>
        </p:nvSpPr>
        <p:spPr bwMode="auto">
          <a:xfrm>
            <a:off x="686362" y="4342535"/>
            <a:ext cx="5486681" cy="4114510"/>
          </a:xfrm>
          <a:prstGeom prst="rect">
            <a:avLst/>
          </a:prstGeom>
          <a:noFill/>
          <a:ln>
            <a:round/>
            <a:headEnd/>
            <a:tailEnd/>
          </a:ln>
        </p:spPr>
        <p:txBody>
          <a:bodyPr wrap="none" lIns="82060" tIns="41030" rIns="82060" bIns="41030"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13</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427777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14</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36336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15</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128897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16</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97252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17</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23364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18</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714365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19</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413522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20</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066514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21</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11099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25</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135995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26</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25047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27</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8988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28</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50183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29</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607100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30</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131630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31</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182232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32</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913910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33</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15347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34</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1965126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35</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61909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extLst>
      <p:ext uri="{BB962C8B-B14F-4D97-AF65-F5344CB8AC3E}">
        <p14:creationId xmlns:p14="http://schemas.microsoft.com/office/powerpoint/2010/main" val="3532875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36</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463465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37</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extLst>
      <p:ext uri="{BB962C8B-B14F-4D97-AF65-F5344CB8AC3E}">
        <p14:creationId xmlns:p14="http://schemas.microsoft.com/office/powerpoint/2010/main" val="1271112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38</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extLst>
      <p:ext uri="{BB962C8B-B14F-4D97-AF65-F5344CB8AC3E}">
        <p14:creationId xmlns:p14="http://schemas.microsoft.com/office/powerpoint/2010/main" val="1219606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39</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extLst>
      <p:ext uri="{BB962C8B-B14F-4D97-AF65-F5344CB8AC3E}">
        <p14:creationId xmlns:p14="http://schemas.microsoft.com/office/powerpoint/2010/main" val="1380445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40</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2" y="4342535"/>
            <a:ext cx="5486680" cy="4114510"/>
          </a:xfrm>
          <a:prstGeom prst="rect">
            <a:avLst/>
          </a:prstGeom>
          <a:noFill/>
          <a:ln>
            <a:round/>
            <a:headEnd/>
            <a:tailEnd/>
          </a:ln>
        </p:spPr>
        <p:txBody>
          <a:bodyPr wrap="none" lIns="83613" tIns="41807" rIns="83613" bIns="41807" anchor="ctr"/>
          <a:lstStyle/>
          <a:p>
            <a:endParaRPr lang="en-US"/>
          </a:p>
        </p:txBody>
      </p:sp>
    </p:spTree>
    <p:extLst>
      <p:ext uri="{BB962C8B-B14F-4D97-AF65-F5344CB8AC3E}">
        <p14:creationId xmlns:p14="http://schemas.microsoft.com/office/powerpoint/2010/main" val="497277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41</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82766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4</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5</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68258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7</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315216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8</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266872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11</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53121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3EF3B6-C773-4C47-B172-DE6DAEA102B0}" type="slidenum">
              <a:rPr lang="en-US"/>
              <a:pPr/>
              <a:t>12</a:t>
            </a:fld>
            <a:endParaRPr lang="en-US"/>
          </a:p>
        </p:txBody>
      </p:sp>
      <p:sp>
        <p:nvSpPr>
          <p:cNvPr id="29697" name="Rectangle 1"/>
          <p:cNvSpPr txBox="1">
            <a:spLocks noGrp="1" noRot="1" noChangeAspect="1" noChangeArrowheads="1"/>
          </p:cNvSpPr>
          <p:nvPr>
            <p:ph type="sldImg"/>
          </p:nvPr>
        </p:nvSpPr>
        <p:spPr bwMode="auto">
          <a:xfrm>
            <a:off x="1144588" y="695325"/>
            <a:ext cx="4570412"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6361" y="4342535"/>
            <a:ext cx="5486680" cy="4114510"/>
          </a:xfrm>
          <a:prstGeom prst="rect">
            <a:avLst/>
          </a:prstGeom>
          <a:noFill/>
          <a:ln>
            <a:round/>
            <a:headEnd/>
            <a:tailEnd/>
          </a:ln>
        </p:spPr>
        <p:txBody>
          <a:bodyPr wrap="none" lIns="82054" tIns="41027" rIns="82054" bIns="41027" anchor="ctr"/>
          <a:lstStyle/>
          <a:p>
            <a:endParaRPr lang="en-US"/>
          </a:p>
        </p:txBody>
      </p:sp>
    </p:spTree>
    <p:extLst>
      <p:ext uri="{BB962C8B-B14F-4D97-AF65-F5344CB8AC3E}">
        <p14:creationId xmlns:p14="http://schemas.microsoft.com/office/powerpoint/2010/main" val="2010940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D21A69A-E4DE-45CE-8684-5C3471C438CE}"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A69A-E4DE-45CE-8684-5C3471C438CE}"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A69A-E4DE-45CE-8684-5C3471C438CE}"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A69A-E4DE-45CE-8684-5C3471C438CE}"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A69A-E4DE-45CE-8684-5C3471C438CE}" type="datetimeFigureOut">
              <a:rPr lang="en-US" smtClean="0"/>
              <a:pPr/>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A69A-E4DE-45CE-8684-5C3471C438CE}"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A69A-E4DE-45CE-8684-5C3471C438CE}" type="datetimeFigureOut">
              <a:rPr lang="en-US" smtClean="0"/>
              <a:pPr/>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A69A-E4DE-45CE-8684-5C3471C438CE}" type="datetimeFigureOut">
              <a:rPr lang="en-US" smtClean="0"/>
              <a:pPr/>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A69A-E4DE-45CE-8684-5C3471C438CE}" type="datetimeFigureOut">
              <a:rPr lang="en-US" smtClean="0"/>
              <a:pPr/>
              <a:t>8/28/2025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A69A-E4DE-45CE-8684-5C3471C438CE}"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A69A-E4DE-45CE-8684-5C3471C438CE}" type="datetimeFigureOut">
              <a:rPr lang="en-US" smtClean="0"/>
              <a:pPr/>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9D839-6155-4130-9A65-D0D84F81E56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1A69A-E4DE-45CE-8684-5C3471C438CE}" type="datetimeFigureOut">
              <a:rPr lang="en-US" smtClean="0"/>
              <a:pPr/>
              <a:t>8/28/2025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9D839-6155-4130-9A65-D0D84F81E56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ivmJMpSNYEE"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748" t="4051" r="1934" b="4493"/>
          <a:stretch/>
        </p:blipFill>
        <p:spPr bwMode="auto">
          <a:xfrm>
            <a:off x="6400800" y="0"/>
            <a:ext cx="2671561" cy="27155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0" name="Picture 4"/>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714" t="7380" r="5005" b="8012"/>
          <a:stretch/>
        </p:blipFill>
        <p:spPr bwMode="auto">
          <a:xfrm>
            <a:off x="228600" y="2518914"/>
            <a:ext cx="2152291" cy="21134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1" name="Picture 5"/>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966" t="5888" r="2087" b="5549"/>
          <a:stretch/>
        </p:blipFill>
        <p:spPr bwMode="auto">
          <a:xfrm>
            <a:off x="3200400" y="4250021"/>
            <a:ext cx="2667000" cy="26079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2" name="Picture 6"/>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259" t="5154" r="1722" b="3754"/>
          <a:stretch/>
        </p:blipFill>
        <p:spPr bwMode="auto">
          <a:xfrm>
            <a:off x="228600" y="23089"/>
            <a:ext cx="2438400" cy="245069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3" name="Picture 7"/>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6339568" y="4556275"/>
            <a:ext cx="2804432" cy="23017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5" name="Picture 9"/>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4970" t="10762" r="4346" b="9931"/>
          <a:stretch/>
        </p:blipFill>
        <p:spPr bwMode="auto">
          <a:xfrm>
            <a:off x="188671" y="4463885"/>
            <a:ext cx="2549905" cy="23624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7" name="Picture 11"/>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1699" t="4873" r="2114" b="4334"/>
          <a:stretch/>
        </p:blipFill>
        <p:spPr bwMode="auto">
          <a:xfrm>
            <a:off x="2738577" y="27007"/>
            <a:ext cx="3662223" cy="42401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44" name="Picture 8"/>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1478" t="15594" r="14237" b="14418"/>
          <a:stretch/>
        </p:blipFill>
        <p:spPr bwMode="auto">
          <a:xfrm>
            <a:off x="6858000" y="2607979"/>
            <a:ext cx="2094712" cy="20907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609600" y="685800"/>
            <a:ext cx="7924800" cy="55626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utoShape 2"/>
          <p:cNvSpPr>
            <a:spLocks noChangeArrowheads="1"/>
          </p:cNvSpPr>
          <p:nvPr/>
        </p:nvSpPr>
        <p:spPr bwMode="auto">
          <a:xfrm>
            <a:off x="991125" y="990600"/>
            <a:ext cx="7161750" cy="1143000"/>
          </a:xfrm>
          <a:prstGeom prst="roundRect">
            <a:avLst>
              <a:gd name="adj" fmla="val 16667"/>
            </a:avLst>
          </a:prstGeom>
          <a:solidFill>
            <a:schemeClr val="bg1">
              <a:lumMod val="75000"/>
            </a:schemeClr>
          </a:solidFill>
          <a:ln w="9525">
            <a:solidFill>
              <a:schemeClr val="tx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2800" dirty="0"/>
              <a:t>Communication: how to do it</a:t>
            </a:r>
          </a:p>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2800" dirty="0">
                <a:solidFill>
                  <a:srgbClr val="000000"/>
                </a:solidFill>
                <a:latin typeface="+mj-lt"/>
              </a:rPr>
              <a:t>Feedback: how to give it and receive it</a:t>
            </a:r>
            <a:endParaRPr lang="en-US" sz="4000" dirty="0">
              <a:solidFill>
                <a:srgbClr val="000000"/>
              </a:solidFill>
              <a:latin typeface="+mj-lt"/>
            </a:endParaRPr>
          </a:p>
        </p:txBody>
      </p:sp>
      <p:sp>
        <p:nvSpPr>
          <p:cNvPr id="14" name="AutoShape 3"/>
          <p:cNvSpPr>
            <a:spLocks noChangeArrowheads="1"/>
          </p:cNvSpPr>
          <p:nvPr/>
        </p:nvSpPr>
        <p:spPr bwMode="auto">
          <a:xfrm>
            <a:off x="2545740" y="5334000"/>
            <a:ext cx="4052520" cy="609600"/>
          </a:xfrm>
          <a:prstGeom prst="roundRect">
            <a:avLst>
              <a:gd name="adj" fmla="val 16667"/>
            </a:avLst>
          </a:prstGeom>
          <a:solidFill>
            <a:schemeClr val="bg1">
              <a:lumMod val="75000"/>
            </a:schemeClr>
          </a:solidFill>
          <a:ln w="9525">
            <a:solidFill>
              <a:schemeClr val="tx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rPr>
              <a:t>BGEN 541</a:t>
            </a:r>
            <a:endParaRPr lang="en-US" dirty="0">
              <a:solidFill>
                <a:srgbClr val="000000"/>
              </a:solidFill>
            </a:endParaRPr>
          </a:p>
        </p:txBody>
      </p:sp>
    </p:spTree>
    <p:extLst>
      <p:ext uri="{BB962C8B-B14F-4D97-AF65-F5344CB8AC3E}">
        <p14:creationId xmlns:p14="http://schemas.microsoft.com/office/powerpoint/2010/main" val="16841196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2DD494-593F-4985-AFE5-7BE56C611D77}"/>
              </a:ext>
            </a:extLst>
          </p:cNvPr>
          <p:cNvPicPr>
            <a:picLocks noChangeAspect="1"/>
          </p:cNvPicPr>
          <p:nvPr/>
        </p:nvPicPr>
        <p:blipFill>
          <a:blip r:embed="rId2"/>
          <a:stretch>
            <a:fillRect/>
          </a:stretch>
        </p:blipFill>
        <p:spPr>
          <a:xfrm>
            <a:off x="1153682" y="2438400"/>
            <a:ext cx="6836636" cy="3459192"/>
          </a:xfrm>
          <a:prstGeom prst="rect">
            <a:avLst/>
          </a:prstGeom>
        </p:spPr>
      </p:pic>
      <p:sp>
        <p:nvSpPr>
          <p:cNvPr id="3" name="AutoShape 2" descr=" 4098">
            <a:extLst>
              <a:ext uri="{FF2B5EF4-FFF2-40B4-BE49-F238E27FC236}">
                <a16:creationId xmlns:a16="http://schemas.microsoft.com/office/drawing/2014/main" id="{598F30FD-175E-4906-97B5-B70DF96CA2E9}"/>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4" name="AutoShape 3" descr=" 4099">
            <a:extLst>
              <a:ext uri="{FF2B5EF4-FFF2-40B4-BE49-F238E27FC236}">
                <a16:creationId xmlns:a16="http://schemas.microsoft.com/office/drawing/2014/main" id="{D3EA1D62-ED29-40AD-AA50-2718FDD4557C}"/>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5" name="Group 4">
            <a:extLst>
              <a:ext uri="{FF2B5EF4-FFF2-40B4-BE49-F238E27FC236}">
                <a16:creationId xmlns:a16="http://schemas.microsoft.com/office/drawing/2014/main" id="{1582B94D-6490-427C-8992-DF4C2F505067}"/>
              </a:ext>
            </a:extLst>
          </p:cNvPr>
          <p:cNvGrpSpPr/>
          <p:nvPr/>
        </p:nvGrpSpPr>
        <p:grpSpPr>
          <a:xfrm>
            <a:off x="609600" y="1288350"/>
            <a:ext cx="7303197" cy="400110"/>
            <a:chOff x="609600" y="2280479"/>
            <a:chExt cx="7303197" cy="400110"/>
          </a:xfrm>
        </p:grpSpPr>
        <p:sp>
          <p:nvSpPr>
            <p:cNvPr id="6" name="Rectangle 5">
              <a:extLst>
                <a:ext uri="{FF2B5EF4-FFF2-40B4-BE49-F238E27FC236}">
                  <a16:creationId xmlns:a16="http://schemas.microsoft.com/office/drawing/2014/main" id="{B8A32B0F-0999-4538-A626-52ACC9685E30}"/>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7" name="Rectangle 6">
              <a:extLst>
                <a:ext uri="{FF2B5EF4-FFF2-40B4-BE49-F238E27FC236}">
                  <a16:creationId xmlns:a16="http://schemas.microsoft.com/office/drawing/2014/main" id="{C8817669-49CB-4FA0-BE1A-C8FF31B52F1E}"/>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8" name="Rectangle 7">
              <a:extLst>
                <a:ext uri="{FF2B5EF4-FFF2-40B4-BE49-F238E27FC236}">
                  <a16:creationId xmlns:a16="http://schemas.microsoft.com/office/drawing/2014/main" id="{A6821237-9466-44EA-A240-44BCCAA1941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sp>
        <p:nvSpPr>
          <p:cNvPr id="12" name="Rectangle 11">
            <a:extLst>
              <a:ext uri="{FF2B5EF4-FFF2-40B4-BE49-F238E27FC236}">
                <a16:creationId xmlns:a16="http://schemas.microsoft.com/office/drawing/2014/main" id="{1B1A25C3-D62C-449C-9697-6BCA05D52AE5}"/>
              </a:ext>
            </a:extLst>
          </p:cNvPr>
          <p:cNvSpPr/>
          <p:nvPr/>
        </p:nvSpPr>
        <p:spPr>
          <a:xfrm>
            <a:off x="3555953" y="1905000"/>
            <a:ext cx="2032095" cy="400110"/>
          </a:xfrm>
          <a:prstGeom prst="rect">
            <a:avLst/>
          </a:prstGeom>
        </p:spPr>
        <p:txBody>
          <a:bodyPr wrap="none">
            <a:spAutoFit/>
          </a:bodyPr>
          <a:lstStyle/>
          <a:p>
            <a:r>
              <a:rPr lang="en-US" sz="2000" dirty="0">
                <a:latin typeface="+mj-lt"/>
              </a:rPr>
              <a:t>Counter example</a:t>
            </a:r>
          </a:p>
        </p:txBody>
      </p:sp>
    </p:spTree>
    <p:extLst>
      <p:ext uri="{BB962C8B-B14F-4D97-AF65-F5344CB8AC3E}">
        <p14:creationId xmlns:p14="http://schemas.microsoft.com/office/powerpoint/2010/main" val="313485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6" name="Rectangle 35">
            <a:extLst>
              <a:ext uri="{FF2B5EF4-FFF2-40B4-BE49-F238E27FC236}">
                <a16:creationId xmlns:a16="http://schemas.microsoft.com/office/drawing/2014/main" id="{8A624138-8869-4DE4-B132-ACD1416E1E1C}"/>
              </a:ext>
            </a:extLst>
          </p:cNvPr>
          <p:cNvSpPr/>
          <p:nvPr/>
        </p:nvSpPr>
        <p:spPr>
          <a:xfrm>
            <a:off x="4038745" y="1981200"/>
            <a:ext cx="1066510" cy="400110"/>
          </a:xfrm>
          <a:prstGeom prst="rect">
            <a:avLst/>
          </a:prstGeom>
        </p:spPr>
        <p:txBody>
          <a:bodyPr wrap="none">
            <a:spAutoFit/>
          </a:bodyPr>
          <a:lstStyle/>
          <a:p>
            <a:r>
              <a:rPr lang="en-US" sz="2000" dirty="0">
                <a:latin typeface="+mj-lt"/>
              </a:rPr>
              <a:t>Example</a:t>
            </a:r>
          </a:p>
        </p:txBody>
      </p:sp>
      <p:sp>
        <p:nvSpPr>
          <p:cNvPr id="43" name="AutoShape 3" descr=" 4099">
            <a:extLst>
              <a:ext uri="{FF2B5EF4-FFF2-40B4-BE49-F238E27FC236}">
                <a16:creationId xmlns:a16="http://schemas.microsoft.com/office/drawing/2014/main" id="{25F9EA58-5222-4F2A-B955-952719F16A90}"/>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44" name="Group 43">
            <a:extLst>
              <a:ext uri="{FF2B5EF4-FFF2-40B4-BE49-F238E27FC236}">
                <a16:creationId xmlns:a16="http://schemas.microsoft.com/office/drawing/2014/main" id="{CB0B8E9B-9A90-4150-B6E9-93AADD55DEB8}"/>
              </a:ext>
            </a:extLst>
          </p:cNvPr>
          <p:cNvGrpSpPr/>
          <p:nvPr/>
        </p:nvGrpSpPr>
        <p:grpSpPr>
          <a:xfrm>
            <a:off x="609600" y="1288350"/>
            <a:ext cx="7303197" cy="400110"/>
            <a:chOff x="609600" y="2280479"/>
            <a:chExt cx="7303197" cy="400110"/>
          </a:xfrm>
        </p:grpSpPr>
        <p:sp>
          <p:nvSpPr>
            <p:cNvPr id="45" name="Rectangle 44">
              <a:extLst>
                <a:ext uri="{FF2B5EF4-FFF2-40B4-BE49-F238E27FC236}">
                  <a16:creationId xmlns:a16="http://schemas.microsoft.com/office/drawing/2014/main" id="{7D371D7B-25ED-44E6-8686-7F902A0ECA74}"/>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46" name="Rectangle 45">
              <a:extLst>
                <a:ext uri="{FF2B5EF4-FFF2-40B4-BE49-F238E27FC236}">
                  <a16:creationId xmlns:a16="http://schemas.microsoft.com/office/drawing/2014/main" id="{FE27CF24-4711-42EA-8361-FA343D96BEE3}"/>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47" name="Rectangle 46">
              <a:extLst>
                <a:ext uri="{FF2B5EF4-FFF2-40B4-BE49-F238E27FC236}">
                  <a16:creationId xmlns:a16="http://schemas.microsoft.com/office/drawing/2014/main" id="{05993888-F597-49E8-AA23-1BBA549CB944}"/>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pic>
        <p:nvPicPr>
          <p:cNvPr id="27" name="Picture 26">
            <a:extLst>
              <a:ext uri="{FF2B5EF4-FFF2-40B4-BE49-F238E27FC236}">
                <a16:creationId xmlns:a16="http://schemas.microsoft.com/office/drawing/2014/main" id="{B80A38F9-272A-41C4-A537-0DBD114ADD46}"/>
              </a:ext>
            </a:extLst>
          </p:cNvPr>
          <p:cNvPicPr>
            <a:picLocks noChangeAspect="1"/>
          </p:cNvPicPr>
          <p:nvPr/>
        </p:nvPicPr>
        <p:blipFill>
          <a:blip r:embed="rId3"/>
          <a:stretch>
            <a:fillRect/>
          </a:stretch>
        </p:blipFill>
        <p:spPr>
          <a:xfrm>
            <a:off x="687225" y="2590800"/>
            <a:ext cx="7769551" cy="2980133"/>
          </a:xfrm>
          <a:prstGeom prst="rect">
            <a:avLst/>
          </a:prstGeom>
        </p:spPr>
      </p:pic>
      <p:cxnSp>
        <p:nvCxnSpPr>
          <p:cNvPr id="48" name="Straight Arrow Connector 47">
            <a:extLst>
              <a:ext uri="{FF2B5EF4-FFF2-40B4-BE49-F238E27FC236}">
                <a16:creationId xmlns:a16="http://schemas.microsoft.com/office/drawing/2014/main" id="{BBDB48AB-2D15-4661-865A-77B31925B089}"/>
              </a:ext>
            </a:extLst>
          </p:cNvPr>
          <p:cNvCxnSpPr>
            <a:cxnSpLocks/>
          </p:cNvCxnSpPr>
          <p:nvPr/>
        </p:nvCxnSpPr>
        <p:spPr>
          <a:xfrm flipH="1">
            <a:off x="2438400" y="2685365"/>
            <a:ext cx="2608593" cy="2864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1CC479-E815-46A4-8D25-8010A8923E6C}"/>
              </a:ext>
            </a:extLst>
          </p:cNvPr>
          <p:cNvSpPr/>
          <p:nvPr/>
        </p:nvSpPr>
        <p:spPr>
          <a:xfrm>
            <a:off x="5029200" y="2514600"/>
            <a:ext cx="1806713" cy="323165"/>
          </a:xfrm>
          <a:prstGeom prst="rect">
            <a:avLst/>
          </a:prstGeom>
        </p:spPr>
        <p:txBody>
          <a:bodyPr wrap="none">
            <a:spAutoFit/>
          </a:bodyPr>
          <a:lstStyle/>
          <a:p>
            <a:r>
              <a:rPr lang="en-US" sz="1500" dirty="0">
                <a:latin typeface="+mj-lt"/>
              </a:rPr>
              <a:t>What are you doing?</a:t>
            </a:r>
          </a:p>
        </p:txBody>
      </p:sp>
      <p:cxnSp>
        <p:nvCxnSpPr>
          <p:cNvPr id="50" name="Straight Arrow Connector 49">
            <a:extLst>
              <a:ext uri="{FF2B5EF4-FFF2-40B4-BE49-F238E27FC236}">
                <a16:creationId xmlns:a16="http://schemas.microsoft.com/office/drawing/2014/main" id="{566B186C-CE68-4F75-8714-9FDBF7D82B22}"/>
              </a:ext>
            </a:extLst>
          </p:cNvPr>
          <p:cNvCxnSpPr>
            <a:cxnSpLocks/>
          </p:cNvCxnSpPr>
          <p:nvPr/>
        </p:nvCxnSpPr>
        <p:spPr>
          <a:xfrm flipV="1">
            <a:off x="5334000" y="3124201"/>
            <a:ext cx="0" cy="60959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9A84374-1F39-4138-A444-E846CD4D4ED9}"/>
              </a:ext>
            </a:extLst>
          </p:cNvPr>
          <p:cNvSpPr/>
          <p:nvPr/>
        </p:nvSpPr>
        <p:spPr>
          <a:xfrm>
            <a:off x="5029200" y="3733800"/>
            <a:ext cx="1764522" cy="323165"/>
          </a:xfrm>
          <a:prstGeom prst="rect">
            <a:avLst/>
          </a:prstGeom>
        </p:spPr>
        <p:txBody>
          <a:bodyPr wrap="none">
            <a:spAutoFit/>
          </a:bodyPr>
          <a:lstStyle/>
          <a:p>
            <a:r>
              <a:rPr lang="en-US" sz="1500" dirty="0">
                <a:latin typeface="+mj-lt"/>
              </a:rPr>
              <a:t>Where is this going?</a:t>
            </a:r>
          </a:p>
        </p:txBody>
      </p:sp>
    </p:spTree>
    <p:extLst>
      <p:ext uri="{BB962C8B-B14F-4D97-AF65-F5344CB8AC3E}">
        <p14:creationId xmlns:p14="http://schemas.microsoft.com/office/powerpoint/2010/main" val="212953907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D03FB8-B4DC-4775-91A5-4433D6F3694C}"/>
              </a:ext>
            </a:extLst>
          </p:cNvPr>
          <p:cNvPicPr>
            <a:picLocks noChangeAspect="1"/>
          </p:cNvPicPr>
          <p:nvPr/>
        </p:nvPicPr>
        <p:blipFill>
          <a:blip r:embed="rId3"/>
          <a:stretch>
            <a:fillRect/>
          </a:stretch>
        </p:blipFill>
        <p:spPr>
          <a:xfrm>
            <a:off x="2238549" y="2286000"/>
            <a:ext cx="4666903" cy="3962400"/>
          </a:xfrm>
          <a:prstGeom prst="rect">
            <a:avLst/>
          </a:prstGeom>
        </p:spPr>
      </p:pic>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41" name="Rectangle 40">
            <a:extLst>
              <a:ext uri="{FF2B5EF4-FFF2-40B4-BE49-F238E27FC236}">
                <a16:creationId xmlns:a16="http://schemas.microsoft.com/office/drawing/2014/main" id="{E711B760-8FF7-4536-B250-CAB6624BCB7E}"/>
              </a:ext>
            </a:extLst>
          </p:cNvPr>
          <p:cNvSpPr/>
          <p:nvPr/>
        </p:nvSpPr>
        <p:spPr>
          <a:xfrm>
            <a:off x="3555953" y="1905000"/>
            <a:ext cx="2032095" cy="400110"/>
          </a:xfrm>
          <a:prstGeom prst="rect">
            <a:avLst/>
          </a:prstGeom>
        </p:spPr>
        <p:txBody>
          <a:bodyPr wrap="none">
            <a:spAutoFit/>
          </a:bodyPr>
          <a:lstStyle/>
          <a:p>
            <a:r>
              <a:rPr lang="en-US" sz="2000" dirty="0">
                <a:latin typeface="+mj-lt"/>
              </a:rPr>
              <a:t>Counter example</a:t>
            </a:r>
          </a:p>
        </p:txBody>
      </p:sp>
      <p:sp>
        <p:nvSpPr>
          <p:cNvPr id="43" name="AutoShape 3" descr=" 4099">
            <a:extLst>
              <a:ext uri="{FF2B5EF4-FFF2-40B4-BE49-F238E27FC236}">
                <a16:creationId xmlns:a16="http://schemas.microsoft.com/office/drawing/2014/main" id="{25F9EA58-5222-4F2A-B955-952719F16A90}"/>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44" name="Group 43">
            <a:extLst>
              <a:ext uri="{FF2B5EF4-FFF2-40B4-BE49-F238E27FC236}">
                <a16:creationId xmlns:a16="http://schemas.microsoft.com/office/drawing/2014/main" id="{CB0B8E9B-9A90-4150-B6E9-93AADD55DEB8}"/>
              </a:ext>
            </a:extLst>
          </p:cNvPr>
          <p:cNvGrpSpPr/>
          <p:nvPr/>
        </p:nvGrpSpPr>
        <p:grpSpPr>
          <a:xfrm>
            <a:off x="609600" y="1288350"/>
            <a:ext cx="7303197" cy="400110"/>
            <a:chOff x="609600" y="2280479"/>
            <a:chExt cx="7303197" cy="400110"/>
          </a:xfrm>
        </p:grpSpPr>
        <p:sp>
          <p:nvSpPr>
            <p:cNvPr id="45" name="Rectangle 44">
              <a:extLst>
                <a:ext uri="{FF2B5EF4-FFF2-40B4-BE49-F238E27FC236}">
                  <a16:creationId xmlns:a16="http://schemas.microsoft.com/office/drawing/2014/main" id="{7D371D7B-25ED-44E6-8686-7F902A0ECA74}"/>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46" name="Rectangle 45">
              <a:extLst>
                <a:ext uri="{FF2B5EF4-FFF2-40B4-BE49-F238E27FC236}">
                  <a16:creationId xmlns:a16="http://schemas.microsoft.com/office/drawing/2014/main" id="{FE27CF24-4711-42EA-8361-FA343D96BEE3}"/>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47" name="Rectangle 46">
              <a:extLst>
                <a:ext uri="{FF2B5EF4-FFF2-40B4-BE49-F238E27FC236}">
                  <a16:creationId xmlns:a16="http://schemas.microsoft.com/office/drawing/2014/main" id="{05993888-F597-49E8-AA23-1BBA549CB944}"/>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cxnSp>
        <p:nvCxnSpPr>
          <p:cNvPr id="12" name="Straight Arrow Connector 11">
            <a:extLst>
              <a:ext uri="{FF2B5EF4-FFF2-40B4-BE49-F238E27FC236}">
                <a16:creationId xmlns:a16="http://schemas.microsoft.com/office/drawing/2014/main" id="{0EC7205B-84DD-4204-AC44-C85DE33ECF42}"/>
              </a:ext>
            </a:extLst>
          </p:cNvPr>
          <p:cNvCxnSpPr/>
          <p:nvPr/>
        </p:nvCxnSpPr>
        <p:spPr>
          <a:xfrm flipH="1">
            <a:off x="6934200" y="2590800"/>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B50F7B4-B354-4D5A-81BA-4C48FC083544}"/>
              </a:ext>
            </a:extLst>
          </p:cNvPr>
          <p:cNvSpPr/>
          <p:nvPr/>
        </p:nvSpPr>
        <p:spPr>
          <a:xfrm>
            <a:off x="7373607" y="2420035"/>
            <a:ext cx="1806713" cy="323165"/>
          </a:xfrm>
          <a:prstGeom prst="rect">
            <a:avLst/>
          </a:prstGeom>
        </p:spPr>
        <p:txBody>
          <a:bodyPr wrap="none">
            <a:spAutoFit/>
          </a:bodyPr>
          <a:lstStyle/>
          <a:p>
            <a:r>
              <a:rPr lang="en-US" sz="1500" dirty="0">
                <a:latin typeface="+mj-lt"/>
              </a:rPr>
              <a:t>What are you doing?</a:t>
            </a:r>
          </a:p>
        </p:txBody>
      </p:sp>
      <p:cxnSp>
        <p:nvCxnSpPr>
          <p:cNvPr id="15" name="Straight Arrow Connector 14">
            <a:extLst>
              <a:ext uri="{FF2B5EF4-FFF2-40B4-BE49-F238E27FC236}">
                <a16:creationId xmlns:a16="http://schemas.microsoft.com/office/drawing/2014/main" id="{D2071562-AB5E-4AB2-9C6B-EF246FB55E4B}"/>
              </a:ext>
            </a:extLst>
          </p:cNvPr>
          <p:cNvCxnSpPr>
            <a:cxnSpLocks/>
          </p:cNvCxnSpPr>
          <p:nvPr/>
        </p:nvCxnSpPr>
        <p:spPr>
          <a:xfrm flipH="1" flipV="1">
            <a:off x="5562600" y="6248400"/>
            <a:ext cx="381000" cy="228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7967A74-9DBA-4BF7-BDB2-9127C45605DD}"/>
              </a:ext>
            </a:extLst>
          </p:cNvPr>
          <p:cNvSpPr/>
          <p:nvPr/>
        </p:nvSpPr>
        <p:spPr>
          <a:xfrm>
            <a:off x="5943600" y="6324600"/>
            <a:ext cx="1477136" cy="323165"/>
          </a:xfrm>
          <a:prstGeom prst="rect">
            <a:avLst/>
          </a:prstGeom>
        </p:spPr>
        <p:txBody>
          <a:bodyPr wrap="none">
            <a:spAutoFit/>
          </a:bodyPr>
          <a:lstStyle/>
          <a:p>
            <a:r>
              <a:rPr lang="en-US" sz="1500" dirty="0">
                <a:latin typeface="+mj-lt"/>
              </a:rPr>
              <a:t>What are those?</a:t>
            </a:r>
          </a:p>
        </p:txBody>
      </p:sp>
      <p:cxnSp>
        <p:nvCxnSpPr>
          <p:cNvPr id="18" name="Straight Arrow Connector 17">
            <a:extLst>
              <a:ext uri="{FF2B5EF4-FFF2-40B4-BE49-F238E27FC236}">
                <a16:creationId xmlns:a16="http://schemas.microsoft.com/office/drawing/2014/main" id="{CAD30E2E-4397-4A7B-8C61-5EFA9E562590}"/>
              </a:ext>
            </a:extLst>
          </p:cNvPr>
          <p:cNvCxnSpPr>
            <a:cxnSpLocks/>
          </p:cNvCxnSpPr>
          <p:nvPr/>
        </p:nvCxnSpPr>
        <p:spPr>
          <a:xfrm flipH="1">
            <a:off x="5943600" y="4800600"/>
            <a:ext cx="457200" cy="228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0736A45-74A2-4FB2-9454-A09B044D2AE1}"/>
              </a:ext>
            </a:extLst>
          </p:cNvPr>
          <p:cNvSpPr/>
          <p:nvPr/>
        </p:nvSpPr>
        <p:spPr>
          <a:xfrm>
            <a:off x="6400800" y="4648200"/>
            <a:ext cx="629916" cy="323165"/>
          </a:xfrm>
          <a:prstGeom prst="rect">
            <a:avLst/>
          </a:prstGeom>
        </p:spPr>
        <p:txBody>
          <a:bodyPr wrap="none">
            <a:spAutoFit/>
          </a:bodyPr>
          <a:lstStyle/>
          <a:p>
            <a:r>
              <a:rPr lang="en-US" sz="1500" dirty="0">
                <a:latin typeface="+mj-lt"/>
              </a:rPr>
              <a:t>Why?</a:t>
            </a:r>
          </a:p>
        </p:txBody>
      </p:sp>
      <p:sp>
        <p:nvSpPr>
          <p:cNvPr id="20" name="Rectangle 19">
            <a:extLst>
              <a:ext uri="{FF2B5EF4-FFF2-40B4-BE49-F238E27FC236}">
                <a16:creationId xmlns:a16="http://schemas.microsoft.com/office/drawing/2014/main" id="{E78C1E79-3164-42AC-99AD-4AA31E1CD662}"/>
              </a:ext>
            </a:extLst>
          </p:cNvPr>
          <p:cNvSpPr/>
          <p:nvPr/>
        </p:nvSpPr>
        <p:spPr>
          <a:xfrm>
            <a:off x="2286000" y="6400800"/>
            <a:ext cx="1827039" cy="323165"/>
          </a:xfrm>
          <a:prstGeom prst="rect">
            <a:avLst/>
          </a:prstGeom>
        </p:spPr>
        <p:txBody>
          <a:bodyPr wrap="none">
            <a:spAutoFit/>
          </a:bodyPr>
          <a:lstStyle/>
          <a:p>
            <a:r>
              <a:rPr lang="en-US" sz="1500" dirty="0">
                <a:latin typeface="+mj-lt"/>
              </a:rPr>
              <a:t>Where is this going?!</a:t>
            </a:r>
          </a:p>
        </p:txBody>
      </p:sp>
    </p:spTree>
    <p:extLst>
      <p:ext uri="{BB962C8B-B14F-4D97-AF65-F5344CB8AC3E}">
        <p14:creationId xmlns:p14="http://schemas.microsoft.com/office/powerpoint/2010/main" val="25834285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6" name="Rectangle 35">
            <a:extLst>
              <a:ext uri="{FF2B5EF4-FFF2-40B4-BE49-F238E27FC236}">
                <a16:creationId xmlns:a16="http://schemas.microsoft.com/office/drawing/2014/main" id="{8A624138-8869-4DE4-B132-ACD1416E1E1C}"/>
              </a:ext>
            </a:extLst>
          </p:cNvPr>
          <p:cNvSpPr/>
          <p:nvPr/>
        </p:nvSpPr>
        <p:spPr>
          <a:xfrm>
            <a:off x="4038745" y="1981200"/>
            <a:ext cx="1066510" cy="400110"/>
          </a:xfrm>
          <a:prstGeom prst="rect">
            <a:avLst/>
          </a:prstGeom>
        </p:spPr>
        <p:txBody>
          <a:bodyPr wrap="none">
            <a:spAutoFit/>
          </a:bodyPr>
          <a:lstStyle/>
          <a:p>
            <a:r>
              <a:rPr lang="en-US" sz="2000" dirty="0">
                <a:latin typeface="+mj-lt"/>
              </a:rPr>
              <a:t>Example</a:t>
            </a:r>
          </a:p>
        </p:txBody>
      </p:sp>
      <p:sp>
        <p:nvSpPr>
          <p:cNvPr id="43" name="AutoShape 3" descr=" 4099">
            <a:extLst>
              <a:ext uri="{FF2B5EF4-FFF2-40B4-BE49-F238E27FC236}">
                <a16:creationId xmlns:a16="http://schemas.microsoft.com/office/drawing/2014/main" id="{25F9EA58-5222-4F2A-B955-952719F16A90}"/>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44" name="Group 43">
            <a:extLst>
              <a:ext uri="{FF2B5EF4-FFF2-40B4-BE49-F238E27FC236}">
                <a16:creationId xmlns:a16="http://schemas.microsoft.com/office/drawing/2014/main" id="{CB0B8E9B-9A90-4150-B6E9-93AADD55DEB8}"/>
              </a:ext>
            </a:extLst>
          </p:cNvPr>
          <p:cNvGrpSpPr/>
          <p:nvPr/>
        </p:nvGrpSpPr>
        <p:grpSpPr>
          <a:xfrm>
            <a:off x="609600" y="1288350"/>
            <a:ext cx="7303197" cy="400110"/>
            <a:chOff x="609600" y="2280479"/>
            <a:chExt cx="7303197" cy="400110"/>
          </a:xfrm>
        </p:grpSpPr>
        <p:sp>
          <p:nvSpPr>
            <p:cNvPr id="45" name="Rectangle 44">
              <a:extLst>
                <a:ext uri="{FF2B5EF4-FFF2-40B4-BE49-F238E27FC236}">
                  <a16:creationId xmlns:a16="http://schemas.microsoft.com/office/drawing/2014/main" id="{7D371D7B-25ED-44E6-8686-7F902A0ECA74}"/>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46" name="Rectangle 45">
              <a:extLst>
                <a:ext uri="{FF2B5EF4-FFF2-40B4-BE49-F238E27FC236}">
                  <a16:creationId xmlns:a16="http://schemas.microsoft.com/office/drawing/2014/main" id="{FE27CF24-4711-42EA-8361-FA343D96BEE3}"/>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47" name="Rectangle 46">
              <a:extLst>
                <a:ext uri="{FF2B5EF4-FFF2-40B4-BE49-F238E27FC236}">
                  <a16:creationId xmlns:a16="http://schemas.microsoft.com/office/drawing/2014/main" id="{05993888-F597-49E8-AA23-1BBA549CB944}"/>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sp>
        <p:nvSpPr>
          <p:cNvPr id="14" name="Rectangle 13">
            <a:extLst>
              <a:ext uri="{FF2B5EF4-FFF2-40B4-BE49-F238E27FC236}">
                <a16:creationId xmlns:a16="http://schemas.microsoft.com/office/drawing/2014/main" id="{509C9996-6192-4690-87DA-A7265066601F}"/>
              </a:ext>
            </a:extLst>
          </p:cNvPr>
          <p:cNvSpPr/>
          <p:nvPr/>
        </p:nvSpPr>
        <p:spPr>
          <a:xfrm>
            <a:off x="990600" y="2514600"/>
            <a:ext cx="7162800" cy="2246769"/>
          </a:xfrm>
          <a:prstGeom prst="rect">
            <a:avLst/>
          </a:prstGeom>
        </p:spPr>
        <p:txBody>
          <a:bodyPr wrap="square">
            <a:spAutoFit/>
          </a:bodyPr>
          <a:lstStyle/>
          <a:p>
            <a:r>
              <a:rPr lang="en-US" sz="2000" dirty="0">
                <a:latin typeface="+mj-lt"/>
              </a:rPr>
              <a:t>To examine the reproducibility of the reported motifs, we ran FANMOD on the original network 50 times, where for each time, 5000 samples were generated, and the significance of 3-node subgraphs was computed. In our results, motif5 was observed in only 1 of the 50 runs of FANMOD. This demonstrates how the results of FANMOD depends on random chance, often missing the known, significant motif5.</a:t>
            </a:r>
          </a:p>
        </p:txBody>
      </p:sp>
    </p:spTree>
    <p:extLst>
      <p:ext uri="{BB962C8B-B14F-4D97-AF65-F5344CB8AC3E}">
        <p14:creationId xmlns:p14="http://schemas.microsoft.com/office/powerpoint/2010/main" val="251777841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6" name="Rectangle 35">
            <a:extLst>
              <a:ext uri="{FF2B5EF4-FFF2-40B4-BE49-F238E27FC236}">
                <a16:creationId xmlns:a16="http://schemas.microsoft.com/office/drawing/2014/main" id="{8A624138-8869-4DE4-B132-ACD1416E1E1C}"/>
              </a:ext>
            </a:extLst>
          </p:cNvPr>
          <p:cNvSpPr/>
          <p:nvPr/>
        </p:nvSpPr>
        <p:spPr>
          <a:xfrm>
            <a:off x="3590417" y="1981200"/>
            <a:ext cx="1963166" cy="400110"/>
          </a:xfrm>
          <a:prstGeom prst="rect">
            <a:avLst/>
          </a:prstGeom>
        </p:spPr>
        <p:txBody>
          <a:bodyPr wrap="none">
            <a:spAutoFit/>
          </a:bodyPr>
          <a:lstStyle/>
          <a:p>
            <a:r>
              <a:rPr lang="en-US" sz="2000" dirty="0">
                <a:latin typeface="+mj-lt"/>
              </a:rPr>
              <a:t>Counter example</a:t>
            </a:r>
          </a:p>
        </p:txBody>
      </p:sp>
      <p:sp>
        <p:nvSpPr>
          <p:cNvPr id="43" name="AutoShape 3" descr=" 4099">
            <a:extLst>
              <a:ext uri="{FF2B5EF4-FFF2-40B4-BE49-F238E27FC236}">
                <a16:creationId xmlns:a16="http://schemas.microsoft.com/office/drawing/2014/main" id="{25F9EA58-5222-4F2A-B955-952719F16A90}"/>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44" name="Group 43">
            <a:extLst>
              <a:ext uri="{FF2B5EF4-FFF2-40B4-BE49-F238E27FC236}">
                <a16:creationId xmlns:a16="http://schemas.microsoft.com/office/drawing/2014/main" id="{CB0B8E9B-9A90-4150-B6E9-93AADD55DEB8}"/>
              </a:ext>
            </a:extLst>
          </p:cNvPr>
          <p:cNvGrpSpPr/>
          <p:nvPr/>
        </p:nvGrpSpPr>
        <p:grpSpPr>
          <a:xfrm>
            <a:off x="609600" y="1288350"/>
            <a:ext cx="7303197" cy="400110"/>
            <a:chOff x="609600" y="2280479"/>
            <a:chExt cx="7303197" cy="400110"/>
          </a:xfrm>
        </p:grpSpPr>
        <p:sp>
          <p:nvSpPr>
            <p:cNvPr id="45" name="Rectangle 44">
              <a:extLst>
                <a:ext uri="{FF2B5EF4-FFF2-40B4-BE49-F238E27FC236}">
                  <a16:creationId xmlns:a16="http://schemas.microsoft.com/office/drawing/2014/main" id="{7D371D7B-25ED-44E6-8686-7F902A0ECA74}"/>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46" name="Rectangle 45">
              <a:extLst>
                <a:ext uri="{FF2B5EF4-FFF2-40B4-BE49-F238E27FC236}">
                  <a16:creationId xmlns:a16="http://schemas.microsoft.com/office/drawing/2014/main" id="{FE27CF24-4711-42EA-8361-FA343D96BEE3}"/>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47" name="Rectangle 46">
              <a:extLst>
                <a:ext uri="{FF2B5EF4-FFF2-40B4-BE49-F238E27FC236}">
                  <a16:creationId xmlns:a16="http://schemas.microsoft.com/office/drawing/2014/main" id="{05993888-F597-49E8-AA23-1BBA549CB944}"/>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sp>
        <p:nvSpPr>
          <p:cNvPr id="14" name="Rectangle 13">
            <a:extLst>
              <a:ext uri="{FF2B5EF4-FFF2-40B4-BE49-F238E27FC236}">
                <a16:creationId xmlns:a16="http://schemas.microsoft.com/office/drawing/2014/main" id="{509C9996-6192-4690-87DA-A7265066601F}"/>
              </a:ext>
            </a:extLst>
          </p:cNvPr>
          <p:cNvSpPr/>
          <p:nvPr/>
        </p:nvSpPr>
        <p:spPr>
          <a:xfrm>
            <a:off x="990600" y="2514600"/>
            <a:ext cx="7162800" cy="1323439"/>
          </a:xfrm>
          <a:prstGeom prst="rect">
            <a:avLst/>
          </a:prstGeom>
        </p:spPr>
        <p:txBody>
          <a:bodyPr wrap="square">
            <a:spAutoFit/>
          </a:bodyPr>
          <a:lstStyle/>
          <a:p>
            <a:r>
              <a:rPr lang="en-US" sz="2000" dirty="0">
                <a:latin typeface="+mj-lt"/>
              </a:rPr>
              <a:t>We ran FANMOD on the original network 50 times, where for each time, 5000 samples were generated, and the significance of 3-node subgraphs was computed. In our results, motif5 was observed in only 1 of the 50 runs of FANMOD. </a:t>
            </a:r>
          </a:p>
        </p:txBody>
      </p:sp>
    </p:spTree>
    <p:extLst>
      <p:ext uri="{BB962C8B-B14F-4D97-AF65-F5344CB8AC3E}">
        <p14:creationId xmlns:p14="http://schemas.microsoft.com/office/powerpoint/2010/main" val="139567312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Tree>
    <p:extLst>
      <p:ext uri="{BB962C8B-B14F-4D97-AF65-F5344CB8AC3E}">
        <p14:creationId xmlns:p14="http://schemas.microsoft.com/office/powerpoint/2010/main" val="412971022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Tree>
    <p:extLst>
      <p:ext uri="{BB962C8B-B14F-4D97-AF65-F5344CB8AC3E}">
        <p14:creationId xmlns:p14="http://schemas.microsoft.com/office/powerpoint/2010/main" val="232720295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556E-17 -3.33333E-6 L -0.00417 -0.28889 " pathEditMode="relative" rAng="0" ptsTypes="AA">
                                      <p:cBhvr>
                                        <p:cTn id="6" dur="2000" fill="hold"/>
                                        <p:tgtEl>
                                          <p:spTgt spid="3"/>
                                        </p:tgtEl>
                                        <p:attrNameLst>
                                          <p:attrName>ppt_x</p:attrName>
                                          <p:attrName>ppt_y</p:attrName>
                                        </p:attrNameLst>
                                      </p:cBhvr>
                                      <p:rCtr x="-208" y="-14444"/>
                                    </p:animMotion>
                                  </p:childTnLst>
                                </p:cTn>
                              </p:par>
                              <p:par>
                                <p:cTn id="7" presetID="42" presetClass="path" presetSubtype="0" accel="50000" decel="50000" fill="hold" grpId="0" nodeType="withEffect">
                                  <p:stCondLst>
                                    <p:cond delay="0"/>
                                  </p:stCondLst>
                                  <p:childTnLst>
                                    <p:animMotion origin="layout" path="M -3.33333E-6 -4.07407E-6 L -0.01041 -0.29421 " pathEditMode="relative" rAng="0" ptsTypes="AA">
                                      <p:cBhvr>
                                        <p:cTn id="8" dur="2000" fill="hold"/>
                                        <p:tgtEl>
                                          <p:spTgt spid="11"/>
                                        </p:tgtEl>
                                        <p:attrNameLst>
                                          <p:attrName>ppt_x</p:attrName>
                                          <p:attrName>ppt_y</p:attrName>
                                        </p:attrNameLst>
                                      </p:cBhvr>
                                      <p:rCtr x="-521" y="-1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762000"/>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457200" y="1219200"/>
            <a:ext cx="4307589" cy="400110"/>
          </a:xfrm>
          <a:prstGeom prst="rect">
            <a:avLst/>
          </a:prstGeom>
        </p:spPr>
        <p:txBody>
          <a:bodyPr wrap="none">
            <a:spAutoFit/>
          </a:bodyPr>
          <a:lstStyle/>
          <a:p>
            <a:r>
              <a:rPr lang="en-US" sz="2000" dirty="0">
                <a:latin typeface="+mj-lt"/>
              </a:rPr>
              <a:t>Not clear to you = not clear to audience</a:t>
            </a:r>
          </a:p>
        </p:txBody>
      </p:sp>
      <p:sp>
        <p:nvSpPr>
          <p:cNvPr id="2" name="Rectangle 1">
            <a:extLst>
              <a:ext uri="{FF2B5EF4-FFF2-40B4-BE49-F238E27FC236}">
                <a16:creationId xmlns:a16="http://schemas.microsoft.com/office/drawing/2014/main" id="{BCFD6284-3CA4-45F9-A000-A28B7DB8AE73}"/>
              </a:ext>
            </a:extLst>
          </p:cNvPr>
          <p:cNvSpPr/>
          <p:nvPr/>
        </p:nvSpPr>
        <p:spPr>
          <a:xfrm>
            <a:off x="4038745" y="1809690"/>
            <a:ext cx="1066510" cy="400110"/>
          </a:xfrm>
          <a:prstGeom prst="rect">
            <a:avLst/>
          </a:prstGeom>
        </p:spPr>
        <p:txBody>
          <a:bodyPr wrap="none">
            <a:spAutoFit/>
          </a:bodyPr>
          <a:lstStyle/>
          <a:p>
            <a:r>
              <a:rPr lang="en-US" sz="2000" dirty="0">
                <a:latin typeface="+mj-lt"/>
              </a:rPr>
              <a:t>Example</a:t>
            </a:r>
          </a:p>
        </p:txBody>
      </p:sp>
      <p:sp>
        <p:nvSpPr>
          <p:cNvPr id="10" name="TextBox 9">
            <a:extLst>
              <a:ext uri="{FF2B5EF4-FFF2-40B4-BE49-F238E27FC236}">
                <a16:creationId xmlns:a16="http://schemas.microsoft.com/office/drawing/2014/main" id="{CA4292B7-6D83-4C2F-BD75-F0C1EA63F52B}"/>
              </a:ext>
            </a:extLst>
          </p:cNvPr>
          <p:cNvSpPr txBox="1"/>
          <p:nvPr/>
        </p:nvSpPr>
        <p:spPr>
          <a:xfrm>
            <a:off x="1066800" y="2209800"/>
            <a:ext cx="6934200" cy="3733800"/>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Introduction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(Section summary: introduce the situation where we want to use KTST and the superiority of KTST)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(paragraph summary: broader context of k-</a:t>
            </a:r>
            <a:r>
              <a:rPr lang="en-US" sz="1800" b="0" i="0" u="none" strike="noStrike" dirty="0" err="1">
                <a:solidFill>
                  <a:srgbClr val="000000"/>
                </a:solidFill>
                <a:effectLst/>
                <a:latin typeface="Arial" panose="020B0604020202020204" pitchFamily="34" charset="0"/>
              </a:rPr>
              <a:t>mer</a:t>
            </a:r>
            <a:r>
              <a:rPr lang="en-US" sz="1800" b="0" i="0" u="none" strike="noStrike" dirty="0">
                <a:solidFill>
                  <a:srgbClr val="000000"/>
                </a:solidFill>
                <a:effectLst/>
                <a:latin typeface="Arial" panose="020B0604020202020204" pitchFamily="34" charset="0"/>
              </a:rPr>
              <a:t> approaches and its challenge)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K-</a:t>
            </a:r>
            <a:r>
              <a:rPr lang="en-US" sz="1800" b="0" i="0" u="none" strike="noStrike" dirty="0" err="1">
                <a:solidFill>
                  <a:srgbClr val="000000"/>
                </a:solidFill>
                <a:effectLst/>
                <a:latin typeface="Arial" panose="020B0604020202020204" pitchFamily="34" charset="0"/>
              </a:rPr>
              <a:t>mers</a:t>
            </a:r>
            <a:r>
              <a:rPr lang="en-US" sz="1800" b="0" i="0" u="none" strike="noStrike" dirty="0">
                <a:solidFill>
                  <a:srgbClr val="000000"/>
                </a:solidFill>
                <a:effectLst/>
                <a:latin typeface="Arial" panose="020B0604020202020204" pitchFamily="34" charset="0"/>
              </a:rPr>
              <a:t>, contiguous strings of DNA or RNA of length k, are frequently utilized in computational biology for a variety of purposes, such as genome assembly [cite], taxonomic profiling of metagenomic samples [cite], read alignment [cite], and phylogenetic analysis [cite]…. </a:t>
            </a:r>
            <a:endParaRPr lang="en-US" b="0" dirty="0">
              <a:effectLst/>
            </a:endParaRPr>
          </a:p>
          <a:p>
            <a:br>
              <a:rPr lang="en-US" dirty="0"/>
            </a:br>
            <a:endParaRPr lang="en-US" dirty="0"/>
          </a:p>
        </p:txBody>
      </p:sp>
    </p:spTree>
    <p:extLst>
      <p:ext uri="{BB962C8B-B14F-4D97-AF65-F5344CB8AC3E}">
        <p14:creationId xmlns:p14="http://schemas.microsoft.com/office/powerpoint/2010/main" val="3953602538"/>
      </p:ext>
    </p:extLst>
  </p:cSld>
  <p:clrMapOvr>
    <a:masterClrMapping/>
  </p:clrMapOvr>
  <p:transition spd="med">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762000"/>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457200" y="1219200"/>
            <a:ext cx="4307589" cy="400110"/>
          </a:xfrm>
          <a:prstGeom prst="rect">
            <a:avLst/>
          </a:prstGeom>
        </p:spPr>
        <p:txBody>
          <a:bodyPr wrap="none">
            <a:spAutoFit/>
          </a:bodyPr>
          <a:lstStyle/>
          <a:p>
            <a:r>
              <a:rPr lang="en-US" sz="2000" dirty="0">
                <a:latin typeface="+mj-lt"/>
              </a:rPr>
              <a:t>Not clear to you = not clear to audience</a:t>
            </a:r>
          </a:p>
        </p:txBody>
      </p:sp>
      <p:sp>
        <p:nvSpPr>
          <p:cNvPr id="2" name="Rectangle 1">
            <a:extLst>
              <a:ext uri="{FF2B5EF4-FFF2-40B4-BE49-F238E27FC236}">
                <a16:creationId xmlns:a16="http://schemas.microsoft.com/office/drawing/2014/main" id="{BCFD6284-3CA4-45F9-A000-A28B7DB8AE73}"/>
              </a:ext>
            </a:extLst>
          </p:cNvPr>
          <p:cNvSpPr/>
          <p:nvPr/>
        </p:nvSpPr>
        <p:spPr>
          <a:xfrm>
            <a:off x="3590417" y="1809690"/>
            <a:ext cx="1963166" cy="400110"/>
          </a:xfrm>
          <a:prstGeom prst="rect">
            <a:avLst/>
          </a:prstGeom>
        </p:spPr>
        <p:txBody>
          <a:bodyPr wrap="none">
            <a:spAutoFit/>
          </a:bodyPr>
          <a:lstStyle/>
          <a:p>
            <a:r>
              <a:rPr lang="en-US" sz="2000" dirty="0">
                <a:latin typeface="+mj-lt"/>
              </a:rPr>
              <a:t>Counter example</a:t>
            </a:r>
          </a:p>
        </p:txBody>
      </p:sp>
      <p:pic>
        <p:nvPicPr>
          <p:cNvPr id="7" name="Picture 6">
            <a:extLst>
              <a:ext uri="{FF2B5EF4-FFF2-40B4-BE49-F238E27FC236}">
                <a16:creationId xmlns:a16="http://schemas.microsoft.com/office/drawing/2014/main" id="{D23371BC-E49E-4863-9B86-51718D1FF0CC}"/>
              </a:ext>
            </a:extLst>
          </p:cNvPr>
          <p:cNvPicPr>
            <a:picLocks noChangeAspect="1"/>
          </p:cNvPicPr>
          <p:nvPr/>
        </p:nvPicPr>
        <p:blipFill>
          <a:blip r:embed="rId3"/>
          <a:stretch>
            <a:fillRect/>
          </a:stretch>
        </p:blipFill>
        <p:spPr>
          <a:xfrm>
            <a:off x="2209800" y="2286000"/>
            <a:ext cx="4666903" cy="3962400"/>
          </a:xfrm>
          <a:prstGeom prst="rect">
            <a:avLst/>
          </a:prstGeom>
        </p:spPr>
      </p:pic>
      <p:sp>
        <p:nvSpPr>
          <p:cNvPr id="4" name="Rectangle 3">
            <a:extLst>
              <a:ext uri="{FF2B5EF4-FFF2-40B4-BE49-F238E27FC236}">
                <a16:creationId xmlns:a16="http://schemas.microsoft.com/office/drawing/2014/main" id="{B5D0B8E7-687B-4ED1-A054-07EAEF650634}"/>
              </a:ext>
            </a:extLst>
          </p:cNvPr>
          <p:cNvSpPr/>
          <p:nvPr/>
        </p:nvSpPr>
        <p:spPr>
          <a:xfrm>
            <a:off x="457200" y="6324600"/>
            <a:ext cx="2155911" cy="400110"/>
          </a:xfrm>
          <a:prstGeom prst="rect">
            <a:avLst/>
          </a:prstGeom>
        </p:spPr>
        <p:txBody>
          <a:bodyPr wrap="none">
            <a:spAutoFit/>
          </a:bodyPr>
          <a:lstStyle/>
          <a:p>
            <a:r>
              <a:rPr lang="en-US" sz="2000" dirty="0">
                <a:latin typeface="+mj-lt"/>
              </a:rPr>
              <a:t>Tell the ready why!</a:t>
            </a:r>
          </a:p>
        </p:txBody>
      </p:sp>
    </p:spTree>
    <p:extLst>
      <p:ext uri="{BB962C8B-B14F-4D97-AF65-F5344CB8AC3E}">
        <p14:creationId xmlns:p14="http://schemas.microsoft.com/office/powerpoint/2010/main" val="301654080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3683509"/>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4250637"/>
            <a:ext cx="3116431" cy="400110"/>
          </a:xfrm>
          <a:prstGeom prst="rect">
            <a:avLst/>
          </a:prstGeom>
        </p:spPr>
        <p:txBody>
          <a:bodyPr wrap="none">
            <a:spAutoFit/>
          </a:bodyPr>
          <a:lstStyle/>
          <a:p>
            <a:r>
              <a:rPr lang="en-US" sz="2000" dirty="0">
                <a:latin typeface="+mj-lt"/>
              </a:rPr>
              <a:t>Makes it easy to understand</a:t>
            </a:r>
          </a:p>
        </p:txBody>
      </p:sp>
    </p:spTree>
    <p:extLst>
      <p:ext uri="{BB962C8B-B14F-4D97-AF65-F5344CB8AC3E}">
        <p14:creationId xmlns:p14="http://schemas.microsoft.com/office/powerpoint/2010/main" val="243868967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33333E-6 -2.59259E-6 L -3.33333E-6 -0.41828 " pathEditMode="relative" rAng="0" ptsTypes="AA">
                                      <p:cBhvr>
                                        <p:cTn id="14" dur="2000" fill="hold"/>
                                        <p:tgtEl>
                                          <p:spTgt spid="4"/>
                                        </p:tgtEl>
                                        <p:attrNameLst>
                                          <p:attrName>ppt_x</p:attrName>
                                          <p:attrName>ppt_y</p:attrName>
                                        </p:attrNameLst>
                                      </p:cBhvr>
                                      <p:rCtr x="0" y="-20926"/>
                                    </p:animMotion>
                                  </p:childTnLst>
                                </p:cTn>
                              </p:par>
                              <p:par>
                                <p:cTn id="15" presetID="42" presetClass="path" presetSubtype="0" accel="50000" decel="50000" fill="hold" grpId="0" nodeType="withEffect">
                                  <p:stCondLst>
                                    <p:cond delay="0"/>
                                  </p:stCondLst>
                                  <p:childTnLst>
                                    <p:animMotion origin="layout" path="M 8.33333E-7 -4.07407E-6 L -0.00365 -0.42685 " pathEditMode="relative" rAng="0" ptsTypes="AA">
                                      <p:cBhvr>
                                        <p:cTn id="16" dur="2000" fill="hold"/>
                                        <p:tgtEl>
                                          <p:spTgt spid="35"/>
                                        </p:tgtEl>
                                        <p:attrNameLst>
                                          <p:attrName>ppt_x</p:attrName>
                                          <p:attrName>ppt_y</p:attrName>
                                        </p:attrNameLst>
                                      </p:cBhvr>
                                      <p:rCtr x="-191" y="-21343"/>
                                    </p:animMotion>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2" grpId="0" animBg="1"/>
      <p:bldP spid="16" grpId="0"/>
      <p:bldP spid="20" grpId="0"/>
      <p:bldP spid="21" grpId="0"/>
      <p:bldP spid="3" grpId="0" animBg="1"/>
      <p:bldP spid="11" grpId="0"/>
      <p:bldP spid="4" grpId="0" animBg="1"/>
      <p:bldP spid="4" grpId="1" animBg="1"/>
      <p:bldP spid="35" grpId="0"/>
      <p:bldP spid="3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3" descr=" 4099"/>
          <p:cNvSpPr>
            <a:spLocks noChangeArrowheads="1"/>
          </p:cNvSpPr>
          <p:nvPr/>
        </p:nvSpPr>
        <p:spPr bwMode="auto">
          <a:xfrm>
            <a:off x="0" y="11430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Communication</a:t>
            </a:r>
          </a:p>
        </p:txBody>
      </p:sp>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Communication and Feedback</a:t>
            </a:r>
          </a:p>
        </p:txBody>
      </p:sp>
      <p:sp>
        <p:nvSpPr>
          <p:cNvPr id="10" name="AutoShape 3" descr=" 4099"/>
          <p:cNvSpPr>
            <a:spLocks noChangeArrowheads="1"/>
          </p:cNvSpPr>
          <p:nvPr/>
        </p:nvSpPr>
        <p:spPr bwMode="auto">
          <a:xfrm>
            <a:off x="0" y="38862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Feedback</a:t>
            </a:r>
          </a:p>
        </p:txBody>
      </p:sp>
      <p:sp>
        <p:nvSpPr>
          <p:cNvPr id="7" name="AutoShape 3" descr=" 4099">
            <a:extLst>
              <a:ext uri="{FF2B5EF4-FFF2-40B4-BE49-F238E27FC236}">
                <a16:creationId xmlns:a16="http://schemas.microsoft.com/office/drawing/2014/main" id="{08BD6A87-484E-4FB1-91A8-8D27AEB4E5F6}"/>
              </a:ext>
            </a:extLst>
          </p:cNvPr>
          <p:cNvSpPr>
            <a:spLocks noChangeArrowheads="1"/>
          </p:cNvSpPr>
          <p:nvPr/>
        </p:nvSpPr>
        <p:spPr bwMode="auto">
          <a:xfrm>
            <a:off x="457200" y="1871913"/>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latin typeface="+mj-lt"/>
              </a:rPr>
              <a:t>Written</a:t>
            </a:r>
          </a:p>
        </p:txBody>
      </p:sp>
      <p:sp>
        <p:nvSpPr>
          <p:cNvPr id="8" name="AutoShape 3" descr=" 4099">
            <a:extLst>
              <a:ext uri="{FF2B5EF4-FFF2-40B4-BE49-F238E27FC236}">
                <a16:creationId xmlns:a16="http://schemas.microsoft.com/office/drawing/2014/main" id="{DE3D9A2F-A5D6-46FC-86B0-42128D028842}"/>
              </a:ext>
            </a:extLst>
          </p:cNvPr>
          <p:cNvSpPr>
            <a:spLocks noChangeArrowheads="1"/>
          </p:cNvSpPr>
          <p:nvPr/>
        </p:nvSpPr>
        <p:spPr bwMode="auto">
          <a:xfrm>
            <a:off x="457200" y="2383757"/>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latin typeface="+mj-lt"/>
              </a:rPr>
              <a:t>Oral</a:t>
            </a:r>
          </a:p>
        </p:txBody>
      </p:sp>
      <p:sp>
        <p:nvSpPr>
          <p:cNvPr id="12" name="AutoShape 3" descr=" 4099">
            <a:extLst>
              <a:ext uri="{FF2B5EF4-FFF2-40B4-BE49-F238E27FC236}">
                <a16:creationId xmlns:a16="http://schemas.microsoft.com/office/drawing/2014/main" id="{E605E0FB-183F-4BA3-856B-3BB422F0FA63}"/>
              </a:ext>
            </a:extLst>
          </p:cNvPr>
          <p:cNvSpPr>
            <a:spLocks noChangeArrowheads="1"/>
          </p:cNvSpPr>
          <p:nvPr/>
        </p:nvSpPr>
        <p:spPr bwMode="auto">
          <a:xfrm>
            <a:off x="461210" y="4599071"/>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rPr>
              <a:t>How to receive it</a:t>
            </a:r>
          </a:p>
        </p:txBody>
      </p:sp>
      <p:sp>
        <p:nvSpPr>
          <p:cNvPr id="13" name="AutoShape 3" descr=" 4099">
            <a:extLst>
              <a:ext uri="{FF2B5EF4-FFF2-40B4-BE49-F238E27FC236}">
                <a16:creationId xmlns:a16="http://schemas.microsoft.com/office/drawing/2014/main" id="{E0207E3C-88DF-4321-93E0-57358201CD3D}"/>
              </a:ext>
            </a:extLst>
          </p:cNvPr>
          <p:cNvSpPr>
            <a:spLocks noChangeArrowheads="1"/>
          </p:cNvSpPr>
          <p:nvPr/>
        </p:nvSpPr>
        <p:spPr bwMode="auto">
          <a:xfrm>
            <a:off x="461210" y="5083342"/>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rPr>
              <a:t>How to give it</a:t>
            </a:r>
          </a:p>
        </p:txBody>
      </p:sp>
      <p:sp>
        <p:nvSpPr>
          <p:cNvPr id="11" name="AutoShape 3" descr=" 4099">
            <a:extLst>
              <a:ext uri="{FF2B5EF4-FFF2-40B4-BE49-F238E27FC236}">
                <a16:creationId xmlns:a16="http://schemas.microsoft.com/office/drawing/2014/main" id="{F6A09FFE-8BF7-46DD-A244-9FADF70963FA}"/>
              </a:ext>
            </a:extLst>
          </p:cNvPr>
          <p:cNvSpPr>
            <a:spLocks noChangeArrowheads="1"/>
          </p:cNvSpPr>
          <p:nvPr/>
        </p:nvSpPr>
        <p:spPr bwMode="auto">
          <a:xfrm>
            <a:off x="457200" y="2895600"/>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latin typeface="+mj-lt"/>
              </a:rPr>
              <a:t>Presentations</a:t>
            </a:r>
          </a:p>
        </p:txBody>
      </p:sp>
      <p:sp>
        <p:nvSpPr>
          <p:cNvPr id="14" name="Right Brace 13">
            <a:extLst>
              <a:ext uri="{FF2B5EF4-FFF2-40B4-BE49-F238E27FC236}">
                <a16:creationId xmlns:a16="http://schemas.microsoft.com/office/drawing/2014/main" id="{27FB1049-8776-4D75-BE11-94323B15BAFC}"/>
              </a:ext>
            </a:extLst>
          </p:cNvPr>
          <p:cNvSpPr/>
          <p:nvPr/>
        </p:nvSpPr>
        <p:spPr>
          <a:xfrm>
            <a:off x="3276600" y="1905000"/>
            <a:ext cx="99623" cy="4572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F402BEF-3C64-4229-BF4B-88B0336ED925}"/>
              </a:ext>
            </a:extLst>
          </p:cNvPr>
          <p:cNvSpPr/>
          <p:nvPr/>
        </p:nvSpPr>
        <p:spPr>
          <a:xfrm>
            <a:off x="3352800" y="1947446"/>
            <a:ext cx="669222" cy="338554"/>
          </a:xfrm>
          <a:prstGeom prst="rect">
            <a:avLst/>
          </a:prstGeom>
        </p:spPr>
        <p:txBody>
          <a:bodyPr wrap="none">
            <a:spAutoFit/>
          </a:bodyPr>
          <a:lstStyle/>
          <a:p>
            <a:r>
              <a:rPr lang="en-US" sz="1600" dirty="0">
                <a:latin typeface="+mj-lt"/>
              </a:rPr>
              <a:t>Today</a:t>
            </a:r>
          </a:p>
        </p:txBody>
      </p:sp>
      <p:sp>
        <p:nvSpPr>
          <p:cNvPr id="20" name="Right Brace 19">
            <a:extLst>
              <a:ext uri="{FF2B5EF4-FFF2-40B4-BE49-F238E27FC236}">
                <a16:creationId xmlns:a16="http://schemas.microsoft.com/office/drawing/2014/main" id="{A8B712B1-EC93-4CC3-A5C5-980D150DFC46}"/>
              </a:ext>
            </a:extLst>
          </p:cNvPr>
          <p:cNvSpPr/>
          <p:nvPr/>
        </p:nvSpPr>
        <p:spPr>
          <a:xfrm>
            <a:off x="3352800" y="3919954"/>
            <a:ext cx="99623" cy="164264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694E0CE5-57C6-456B-A901-3533CE5599AA}"/>
              </a:ext>
            </a:extLst>
          </p:cNvPr>
          <p:cNvSpPr/>
          <p:nvPr/>
        </p:nvSpPr>
        <p:spPr>
          <a:xfrm>
            <a:off x="3505200" y="4572000"/>
            <a:ext cx="669222" cy="338554"/>
          </a:xfrm>
          <a:prstGeom prst="rect">
            <a:avLst/>
          </a:prstGeom>
        </p:spPr>
        <p:txBody>
          <a:bodyPr wrap="none">
            <a:spAutoFit/>
          </a:bodyPr>
          <a:lstStyle/>
          <a:p>
            <a:r>
              <a:rPr lang="en-US" sz="1600" dirty="0">
                <a:latin typeface="+mj-lt"/>
              </a:rPr>
              <a:t>Today</a:t>
            </a:r>
          </a:p>
        </p:txBody>
      </p:sp>
    </p:spTree>
    <p:extLst>
      <p:ext uri="{BB962C8B-B14F-4D97-AF65-F5344CB8AC3E}">
        <p14:creationId xmlns:p14="http://schemas.microsoft.com/office/powerpoint/2010/main" val="308983107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nimBg="1"/>
      <p:bldP spid="10" grpId="0" animBg="1"/>
      <p:bldP spid="7" grpId="0" animBg="1"/>
      <p:bldP spid="8" grpId="0" animBg="1"/>
      <p:bldP spid="12" grpId="0" animBg="1"/>
      <p:bldP spid="13" grpId="0" animBg="1"/>
      <p:bldP spid="11" grpId="0" animBg="1"/>
      <p:bldP spid="14" grpId="0" animBg="1"/>
      <p:bldP spid="15" grpId="0"/>
      <p:bldP spid="20" grpId="0" animBg="1"/>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785362"/>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1352490"/>
            <a:ext cx="3116431" cy="400110"/>
          </a:xfrm>
          <a:prstGeom prst="rect">
            <a:avLst/>
          </a:prstGeom>
        </p:spPr>
        <p:txBody>
          <a:bodyPr wrap="none">
            <a:spAutoFit/>
          </a:bodyPr>
          <a:lstStyle/>
          <a:p>
            <a:r>
              <a:rPr lang="en-US" sz="2000" dirty="0">
                <a:latin typeface="+mj-lt"/>
              </a:rPr>
              <a:t>Makes it easy to understand</a:t>
            </a:r>
          </a:p>
        </p:txBody>
      </p:sp>
      <p:sp>
        <p:nvSpPr>
          <p:cNvPr id="13" name="Isosceles Triangle 12">
            <a:extLst>
              <a:ext uri="{FF2B5EF4-FFF2-40B4-BE49-F238E27FC236}">
                <a16:creationId xmlns:a16="http://schemas.microsoft.com/office/drawing/2014/main" id="{FEB4DFCF-4951-470C-9293-6D6CE1C341A3}"/>
              </a:ext>
            </a:extLst>
          </p:cNvPr>
          <p:cNvSpPr/>
          <p:nvPr/>
        </p:nvSpPr>
        <p:spPr>
          <a:xfrm rot="10800000">
            <a:off x="3604823" y="2151743"/>
            <a:ext cx="914400" cy="685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0A2E2EDF-4344-4C06-9E41-168BDC9EDF63}"/>
              </a:ext>
            </a:extLst>
          </p:cNvPr>
          <p:cNvSpPr/>
          <p:nvPr/>
        </p:nvSpPr>
        <p:spPr>
          <a:xfrm>
            <a:off x="4648200" y="2151743"/>
            <a:ext cx="175823" cy="6858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D66CE46A-99ED-4505-BA38-40A529710826}"/>
              </a:ext>
            </a:extLst>
          </p:cNvPr>
          <p:cNvSpPr/>
          <p:nvPr/>
        </p:nvSpPr>
        <p:spPr>
          <a:xfrm>
            <a:off x="4800600" y="2304143"/>
            <a:ext cx="1221360" cy="338554"/>
          </a:xfrm>
          <a:prstGeom prst="rect">
            <a:avLst/>
          </a:prstGeom>
        </p:spPr>
        <p:txBody>
          <a:bodyPr wrap="none">
            <a:spAutoFit/>
          </a:bodyPr>
          <a:lstStyle/>
          <a:p>
            <a:r>
              <a:rPr lang="en-US" sz="1600" dirty="0">
                <a:latin typeface="+mj-lt"/>
              </a:rPr>
              <a:t>Introduction</a:t>
            </a:r>
          </a:p>
        </p:txBody>
      </p:sp>
      <p:sp>
        <p:nvSpPr>
          <p:cNvPr id="18" name="Arrow: Curved Right 17">
            <a:extLst>
              <a:ext uri="{FF2B5EF4-FFF2-40B4-BE49-F238E27FC236}">
                <a16:creationId xmlns:a16="http://schemas.microsoft.com/office/drawing/2014/main" id="{6D49DEBD-1797-4D3C-B253-D634302C0504}"/>
              </a:ext>
            </a:extLst>
          </p:cNvPr>
          <p:cNvSpPr/>
          <p:nvPr/>
        </p:nvSpPr>
        <p:spPr>
          <a:xfrm>
            <a:off x="3294463" y="2989943"/>
            <a:ext cx="228600" cy="304800"/>
          </a:xfrm>
          <a:prstGeom prst="curved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B0CE651F-24C4-486E-AB89-07460DBC24EF}"/>
              </a:ext>
            </a:extLst>
          </p:cNvPr>
          <p:cNvSpPr/>
          <p:nvPr/>
        </p:nvSpPr>
        <p:spPr>
          <a:xfrm>
            <a:off x="3452423" y="2803789"/>
            <a:ext cx="1263166" cy="338554"/>
          </a:xfrm>
          <a:prstGeom prst="rect">
            <a:avLst/>
          </a:prstGeom>
        </p:spPr>
        <p:txBody>
          <a:bodyPr wrap="none">
            <a:spAutoFit/>
          </a:bodyPr>
          <a:lstStyle/>
          <a:p>
            <a:r>
              <a:rPr lang="en-US" sz="1600" dirty="0">
                <a:latin typeface="+mj-lt"/>
              </a:rPr>
              <a:t>Main “point”</a:t>
            </a:r>
          </a:p>
        </p:txBody>
      </p:sp>
      <p:sp>
        <p:nvSpPr>
          <p:cNvPr id="23" name="Rectangle 22">
            <a:extLst>
              <a:ext uri="{FF2B5EF4-FFF2-40B4-BE49-F238E27FC236}">
                <a16:creationId xmlns:a16="http://schemas.microsoft.com/office/drawing/2014/main" id="{C82203F6-43BF-4C81-A337-DC2354EEF87D}"/>
              </a:ext>
            </a:extLst>
          </p:cNvPr>
          <p:cNvSpPr/>
          <p:nvPr/>
        </p:nvSpPr>
        <p:spPr>
          <a:xfrm>
            <a:off x="2273697" y="2989943"/>
            <a:ext cx="1002903" cy="338554"/>
          </a:xfrm>
          <a:prstGeom prst="rect">
            <a:avLst/>
          </a:prstGeom>
        </p:spPr>
        <p:txBody>
          <a:bodyPr wrap="none">
            <a:spAutoFit/>
          </a:bodyPr>
          <a:lstStyle/>
          <a:p>
            <a:r>
              <a:rPr lang="en-US" sz="1600" dirty="0">
                <a:latin typeface="+mj-lt"/>
              </a:rPr>
              <a:t>Transition</a:t>
            </a:r>
          </a:p>
        </p:txBody>
      </p:sp>
      <p:sp>
        <p:nvSpPr>
          <p:cNvPr id="24" name="Rectangle 23">
            <a:extLst>
              <a:ext uri="{FF2B5EF4-FFF2-40B4-BE49-F238E27FC236}">
                <a16:creationId xmlns:a16="http://schemas.microsoft.com/office/drawing/2014/main" id="{C8826EEF-EE90-4E51-B046-B272E5EA9FE7}"/>
              </a:ext>
            </a:extLst>
          </p:cNvPr>
          <p:cNvSpPr/>
          <p:nvPr/>
        </p:nvSpPr>
        <p:spPr>
          <a:xfrm>
            <a:off x="3604823" y="3142343"/>
            <a:ext cx="914400" cy="609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urved Right 24">
            <a:extLst>
              <a:ext uri="{FF2B5EF4-FFF2-40B4-BE49-F238E27FC236}">
                <a16:creationId xmlns:a16="http://schemas.microsoft.com/office/drawing/2014/main" id="{8A3982C3-E3C0-41D5-93A0-EE6D762AD2B5}"/>
              </a:ext>
            </a:extLst>
          </p:cNvPr>
          <p:cNvSpPr/>
          <p:nvPr/>
        </p:nvSpPr>
        <p:spPr>
          <a:xfrm>
            <a:off x="3294463" y="3751943"/>
            <a:ext cx="228600" cy="304800"/>
          </a:xfrm>
          <a:prstGeom prst="curved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116F10A2-51D6-49E7-8D5D-3D6B2F44C1D5}"/>
              </a:ext>
            </a:extLst>
          </p:cNvPr>
          <p:cNvSpPr/>
          <p:nvPr/>
        </p:nvSpPr>
        <p:spPr>
          <a:xfrm>
            <a:off x="2273697" y="3751943"/>
            <a:ext cx="1002903" cy="338554"/>
          </a:xfrm>
          <a:prstGeom prst="rect">
            <a:avLst/>
          </a:prstGeom>
        </p:spPr>
        <p:txBody>
          <a:bodyPr wrap="none">
            <a:spAutoFit/>
          </a:bodyPr>
          <a:lstStyle/>
          <a:p>
            <a:r>
              <a:rPr lang="en-US" sz="1600" dirty="0">
                <a:latin typeface="+mj-lt"/>
              </a:rPr>
              <a:t>Transition</a:t>
            </a:r>
          </a:p>
        </p:txBody>
      </p:sp>
      <p:cxnSp>
        <p:nvCxnSpPr>
          <p:cNvPr id="27" name="Straight Arrow Connector 26">
            <a:extLst>
              <a:ext uri="{FF2B5EF4-FFF2-40B4-BE49-F238E27FC236}">
                <a16:creationId xmlns:a16="http://schemas.microsoft.com/office/drawing/2014/main" id="{78BA6847-3FAC-483F-A36D-4DCC2B2B5039}"/>
              </a:ext>
            </a:extLst>
          </p:cNvPr>
          <p:cNvCxnSpPr/>
          <p:nvPr/>
        </p:nvCxnSpPr>
        <p:spPr>
          <a:xfrm flipH="1">
            <a:off x="4595423" y="3218543"/>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CE9D940-6886-4F71-8095-A4014F9F61C9}"/>
              </a:ext>
            </a:extLst>
          </p:cNvPr>
          <p:cNvSpPr/>
          <p:nvPr/>
        </p:nvSpPr>
        <p:spPr>
          <a:xfrm>
            <a:off x="5052623" y="3066143"/>
            <a:ext cx="1195777" cy="338554"/>
          </a:xfrm>
          <a:prstGeom prst="rect">
            <a:avLst/>
          </a:prstGeom>
        </p:spPr>
        <p:txBody>
          <a:bodyPr wrap="none">
            <a:spAutoFit/>
          </a:bodyPr>
          <a:lstStyle/>
          <a:p>
            <a:r>
              <a:rPr lang="en-US" sz="1600" dirty="0">
                <a:latin typeface="+mj-lt"/>
              </a:rPr>
              <a:t>Thesis/topic</a:t>
            </a:r>
          </a:p>
        </p:txBody>
      </p:sp>
      <p:sp>
        <p:nvSpPr>
          <p:cNvPr id="29" name="Right Brace 28">
            <a:extLst>
              <a:ext uri="{FF2B5EF4-FFF2-40B4-BE49-F238E27FC236}">
                <a16:creationId xmlns:a16="http://schemas.microsoft.com/office/drawing/2014/main" id="{7D9E9A73-ACC7-422D-AABC-C5083C8C2716}"/>
              </a:ext>
            </a:extLst>
          </p:cNvPr>
          <p:cNvSpPr/>
          <p:nvPr/>
        </p:nvSpPr>
        <p:spPr>
          <a:xfrm>
            <a:off x="4595423" y="3294743"/>
            <a:ext cx="152400" cy="36189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78F9517B-A188-4D3B-AA6D-8E57BBD2DBA8}"/>
              </a:ext>
            </a:extLst>
          </p:cNvPr>
          <p:cNvSpPr/>
          <p:nvPr/>
        </p:nvSpPr>
        <p:spPr>
          <a:xfrm>
            <a:off x="4747823" y="3294743"/>
            <a:ext cx="851515" cy="338554"/>
          </a:xfrm>
          <a:prstGeom prst="rect">
            <a:avLst/>
          </a:prstGeom>
        </p:spPr>
        <p:txBody>
          <a:bodyPr wrap="none">
            <a:spAutoFit/>
          </a:bodyPr>
          <a:lstStyle/>
          <a:p>
            <a:r>
              <a:rPr lang="en-US" sz="1600" dirty="0">
                <a:latin typeface="+mj-lt"/>
              </a:rPr>
              <a:t>Support</a:t>
            </a:r>
          </a:p>
        </p:txBody>
      </p:sp>
      <p:sp>
        <p:nvSpPr>
          <p:cNvPr id="31" name="Rectangle 30">
            <a:extLst>
              <a:ext uri="{FF2B5EF4-FFF2-40B4-BE49-F238E27FC236}">
                <a16:creationId xmlns:a16="http://schemas.microsoft.com/office/drawing/2014/main" id="{5FBA0F50-A703-4C5B-93D2-1C6FE939E90D}"/>
              </a:ext>
            </a:extLst>
          </p:cNvPr>
          <p:cNvSpPr/>
          <p:nvPr/>
        </p:nvSpPr>
        <p:spPr>
          <a:xfrm rot="5400000">
            <a:off x="3909623" y="3828143"/>
            <a:ext cx="338554" cy="338554"/>
          </a:xfrm>
          <a:prstGeom prst="rect">
            <a:avLst/>
          </a:prstGeom>
        </p:spPr>
        <p:txBody>
          <a:bodyPr wrap="none">
            <a:spAutoFit/>
          </a:bodyPr>
          <a:lstStyle/>
          <a:p>
            <a:r>
              <a:rPr lang="en-US" sz="1600" dirty="0">
                <a:latin typeface="+mj-lt"/>
              </a:rPr>
              <a:t>…</a:t>
            </a:r>
          </a:p>
        </p:txBody>
      </p:sp>
      <p:sp>
        <p:nvSpPr>
          <p:cNvPr id="32" name="Isosceles Triangle 31">
            <a:extLst>
              <a:ext uri="{FF2B5EF4-FFF2-40B4-BE49-F238E27FC236}">
                <a16:creationId xmlns:a16="http://schemas.microsoft.com/office/drawing/2014/main" id="{E4B1E686-2B09-4167-B9B1-18DA3A3E176D}"/>
              </a:ext>
            </a:extLst>
          </p:cNvPr>
          <p:cNvSpPr/>
          <p:nvPr/>
        </p:nvSpPr>
        <p:spPr>
          <a:xfrm>
            <a:off x="3581400" y="4114800"/>
            <a:ext cx="914400" cy="685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9C4E0728-6F8F-460F-B3E6-87CC67A9463C}"/>
              </a:ext>
            </a:extLst>
          </p:cNvPr>
          <p:cNvSpPr/>
          <p:nvPr/>
        </p:nvSpPr>
        <p:spPr>
          <a:xfrm>
            <a:off x="4648200" y="4129314"/>
            <a:ext cx="175823" cy="6858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358E196F-29A5-41A8-B7F2-7F32F8475AA6}"/>
              </a:ext>
            </a:extLst>
          </p:cNvPr>
          <p:cNvSpPr/>
          <p:nvPr/>
        </p:nvSpPr>
        <p:spPr>
          <a:xfrm>
            <a:off x="4800600" y="4281714"/>
            <a:ext cx="2023311" cy="338554"/>
          </a:xfrm>
          <a:prstGeom prst="rect">
            <a:avLst/>
          </a:prstGeom>
        </p:spPr>
        <p:txBody>
          <a:bodyPr wrap="none">
            <a:spAutoFit/>
          </a:bodyPr>
          <a:lstStyle/>
          <a:p>
            <a:r>
              <a:rPr lang="en-US" sz="1600" dirty="0">
                <a:latin typeface="+mj-lt"/>
              </a:rPr>
              <a:t>Conclusion/discussion</a:t>
            </a:r>
          </a:p>
        </p:txBody>
      </p:sp>
    </p:spTree>
    <p:extLst>
      <p:ext uri="{BB962C8B-B14F-4D97-AF65-F5344CB8AC3E}">
        <p14:creationId xmlns:p14="http://schemas.microsoft.com/office/powerpoint/2010/main" val="395571410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8" grpId="0" animBg="1"/>
      <p:bldP spid="22" grpId="0"/>
      <p:bldP spid="23" grpId="0"/>
      <p:bldP spid="24" grpId="0" animBg="1"/>
      <p:bldP spid="25" grpId="0" animBg="1"/>
      <p:bldP spid="26" grpId="0"/>
      <p:bldP spid="28" grpId="0"/>
      <p:bldP spid="29" grpId="0" animBg="1"/>
      <p:bldP spid="30" grpId="0"/>
      <p:bldP spid="31" grpId="0"/>
      <p:bldP spid="32" grpId="0" animBg="1"/>
      <p:bldP spid="33"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785362"/>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1352490"/>
            <a:ext cx="3116431" cy="400110"/>
          </a:xfrm>
          <a:prstGeom prst="rect">
            <a:avLst/>
          </a:prstGeom>
        </p:spPr>
        <p:txBody>
          <a:bodyPr wrap="none">
            <a:spAutoFit/>
          </a:bodyPr>
          <a:lstStyle/>
          <a:p>
            <a:r>
              <a:rPr lang="en-US" sz="2000" dirty="0">
                <a:latin typeface="+mj-lt"/>
              </a:rPr>
              <a:t>Makes it easy to understand</a:t>
            </a:r>
          </a:p>
        </p:txBody>
      </p:sp>
      <p:pic>
        <p:nvPicPr>
          <p:cNvPr id="2" name="Picture 1">
            <a:extLst>
              <a:ext uri="{FF2B5EF4-FFF2-40B4-BE49-F238E27FC236}">
                <a16:creationId xmlns:a16="http://schemas.microsoft.com/office/drawing/2014/main" id="{94D73CDC-B372-46FD-838B-02012D64CEA0}"/>
              </a:ext>
            </a:extLst>
          </p:cNvPr>
          <p:cNvPicPr>
            <a:picLocks noChangeAspect="1"/>
          </p:cNvPicPr>
          <p:nvPr/>
        </p:nvPicPr>
        <p:blipFill>
          <a:blip r:embed="rId3"/>
          <a:stretch>
            <a:fillRect/>
          </a:stretch>
        </p:blipFill>
        <p:spPr>
          <a:xfrm>
            <a:off x="0" y="2013620"/>
            <a:ext cx="6629400" cy="4560665"/>
          </a:xfrm>
          <a:prstGeom prst="rect">
            <a:avLst/>
          </a:prstGeom>
        </p:spPr>
      </p:pic>
      <p:sp>
        <p:nvSpPr>
          <p:cNvPr id="36" name="Isosceles Triangle 35">
            <a:extLst>
              <a:ext uri="{FF2B5EF4-FFF2-40B4-BE49-F238E27FC236}">
                <a16:creationId xmlns:a16="http://schemas.microsoft.com/office/drawing/2014/main" id="{E3ADB56C-5F4A-4969-8A0D-051561DBBD1B}"/>
              </a:ext>
            </a:extLst>
          </p:cNvPr>
          <p:cNvSpPr/>
          <p:nvPr/>
        </p:nvSpPr>
        <p:spPr>
          <a:xfrm rot="10800000">
            <a:off x="6629400" y="2133600"/>
            <a:ext cx="1676400" cy="30480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BE41553-EA7D-4BA1-9DE5-3204C54DA8E9}"/>
              </a:ext>
            </a:extLst>
          </p:cNvPr>
          <p:cNvSpPr/>
          <p:nvPr/>
        </p:nvSpPr>
        <p:spPr>
          <a:xfrm>
            <a:off x="7042634" y="5605046"/>
            <a:ext cx="1263166" cy="338554"/>
          </a:xfrm>
          <a:prstGeom prst="rect">
            <a:avLst/>
          </a:prstGeom>
        </p:spPr>
        <p:txBody>
          <a:bodyPr wrap="none">
            <a:spAutoFit/>
          </a:bodyPr>
          <a:lstStyle/>
          <a:p>
            <a:r>
              <a:rPr lang="en-US" sz="1600" dirty="0">
                <a:latin typeface="+mj-lt"/>
              </a:rPr>
              <a:t>Main “point”</a:t>
            </a:r>
          </a:p>
        </p:txBody>
      </p:sp>
      <p:cxnSp>
        <p:nvCxnSpPr>
          <p:cNvPr id="38" name="Straight Arrow Connector 37">
            <a:extLst>
              <a:ext uri="{FF2B5EF4-FFF2-40B4-BE49-F238E27FC236}">
                <a16:creationId xmlns:a16="http://schemas.microsoft.com/office/drawing/2014/main" id="{61E49053-5455-41F5-B71D-9F63D39E163A}"/>
              </a:ext>
            </a:extLst>
          </p:cNvPr>
          <p:cNvCxnSpPr/>
          <p:nvPr/>
        </p:nvCxnSpPr>
        <p:spPr>
          <a:xfrm flipH="1">
            <a:off x="6553200" y="5791200"/>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04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 4098">
            <a:extLst>
              <a:ext uri="{FF2B5EF4-FFF2-40B4-BE49-F238E27FC236}">
                <a16:creationId xmlns:a16="http://schemas.microsoft.com/office/drawing/2014/main" id="{76F02EE2-0A52-4624-ACDE-03E3760D6A70}"/>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6" name="AutoShape 3" descr=" 4099">
            <a:extLst>
              <a:ext uri="{FF2B5EF4-FFF2-40B4-BE49-F238E27FC236}">
                <a16:creationId xmlns:a16="http://schemas.microsoft.com/office/drawing/2014/main" id="{0D5851FE-1AB2-49CE-95C9-E8F8057A5FD6}"/>
              </a:ext>
            </a:extLst>
          </p:cNvPr>
          <p:cNvSpPr>
            <a:spLocks noChangeArrowheads="1"/>
          </p:cNvSpPr>
          <p:nvPr/>
        </p:nvSpPr>
        <p:spPr bwMode="auto">
          <a:xfrm>
            <a:off x="0" y="785362"/>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8" name="Rectangle 7">
            <a:extLst>
              <a:ext uri="{FF2B5EF4-FFF2-40B4-BE49-F238E27FC236}">
                <a16:creationId xmlns:a16="http://schemas.microsoft.com/office/drawing/2014/main" id="{8124508C-603D-42E4-8176-1E1D0B2B00B3}"/>
              </a:ext>
            </a:extLst>
          </p:cNvPr>
          <p:cNvSpPr/>
          <p:nvPr/>
        </p:nvSpPr>
        <p:spPr>
          <a:xfrm>
            <a:off x="609600" y="1352490"/>
            <a:ext cx="3116431" cy="400110"/>
          </a:xfrm>
          <a:prstGeom prst="rect">
            <a:avLst/>
          </a:prstGeom>
        </p:spPr>
        <p:txBody>
          <a:bodyPr wrap="none">
            <a:spAutoFit/>
          </a:bodyPr>
          <a:lstStyle/>
          <a:p>
            <a:r>
              <a:rPr lang="en-US" sz="2000" dirty="0">
                <a:latin typeface="+mj-lt"/>
              </a:rPr>
              <a:t>Makes it easy to understand</a:t>
            </a:r>
          </a:p>
        </p:txBody>
      </p:sp>
      <p:sp>
        <p:nvSpPr>
          <p:cNvPr id="10" name="Arrow: Curved Left 9">
            <a:extLst>
              <a:ext uri="{FF2B5EF4-FFF2-40B4-BE49-F238E27FC236}">
                <a16:creationId xmlns:a16="http://schemas.microsoft.com/office/drawing/2014/main" id="{F0159F36-730F-4A28-B489-14DCF70959AA}"/>
              </a:ext>
            </a:extLst>
          </p:cNvPr>
          <p:cNvSpPr/>
          <p:nvPr/>
        </p:nvSpPr>
        <p:spPr>
          <a:xfrm>
            <a:off x="7010400" y="2709446"/>
            <a:ext cx="228600" cy="338554"/>
          </a:xfrm>
          <a:prstGeom prst="curved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F399FAB3-62B2-49E9-B5C5-2F909FEDF21D}"/>
              </a:ext>
            </a:extLst>
          </p:cNvPr>
          <p:cNvCxnSpPr/>
          <p:nvPr/>
        </p:nvCxnSpPr>
        <p:spPr>
          <a:xfrm flipH="1">
            <a:off x="7086600" y="3124200"/>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096EE0C-7314-4E94-A452-A98F09F02770}"/>
              </a:ext>
            </a:extLst>
          </p:cNvPr>
          <p:cNvSpPr/>
          <p:nvPr/>
        </p:nvSpPr>
        <p:spPr>
          <a:xfrm>
            <a:off x="7543800" y="2971800"/>
            <a:ext cx="1195777" cy="338554"/>
          </a:xfrm>
          <a:prstGeom prst="rect">
            <a:avLst/>
          </a:prstGeom>
        </p:spPr>
        <p:txBody>
          <a:bodyPr wrap="none">
            <a:spAutoFit/>
          </a:bodyPr>
          <a:lstStyle/>
          <a:p>
            <a:r>
              <a:rPr lang="en-US" sz="1600" dirty="0">
                <a:latin typeface="+mj-lt"/>
              </a:rPr>
              <a:t>Thesis/topic</a:t>
            </a:r>
          </a:p>
        </p:txBody>
      </p:sp>
      <p:sp>
        <p:nvSpPr>
          <p:cNvPr id="13" name="Rectangle 12">
            <a:extLst>
              <a:ext uri="{FF2B5EF4-FFF2-40B4-BE49-F238E27FC236}">
                <a16:creationId xmlns:a16="http://schemas.microsoft.com/office/drawing/2014/main" id="{F1AF00EB-18D7-4CB7-965A-D60C6876C3AC}"/>
              </a:ext>
            </a:extLst>
          </p:cNvPr>
          <p:cNvSpPr/>
          <p:nvPr/>
        </p:nvSpPr>
        <p:spPr>
          <a:xfrm>
            <a:off x="7239000" y="2682640"/>
            <a:ext cx="1002903" cy="338554"/>
          </a:xfrm>
          <a:prstGeom prst="rect">
            <a:avLst/>
          </a:prstGeom>
        </p:spPr>
        <p:txBody>
          <a:bodyPr wrap="none">
            <a:spAutoFit/>
          </a:bodyPr>
          <a:lstStyle/>
          <a:p>
            <a:r>
              <a:rPr lang="en-US" sz="1600" dirty="0">
                <a:latin typeface="+mj-lt"/>
              </a:rPr>
              <a:t>Transition</a:t>
            </a:r>
          </a:p>
        </p:txBody>
      </p:sp>
      <p:sp>
        <p:nvSpPr>
          <p:cNvPr id="14" name="Right Brace 13">
            <a:extLst>
              <a:ext uri="{FF2B5EF4-FFF2-40B4-BE49-F238E27FC236}">
                <a16:creationId xmlns:a16="http://schemas.microsoft.com/office/drawing/2014/main" id="{21971300-37F4-42D7-86BE-80B3CC866551}"/>
              </a:ext>
            </a:extLst>
          </p:cNvPr>
          <p:cNvSpPr/>
          <p:nvPr/>
        </p:nvSpPr>
        <p:spPr>
          <a:xfrm>
            <a:off x="7086600" y="3392758"/>
            <a:ext cx="152400" cy="95064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5A8E6EE3-3E03-4871-B877-4A58C6D04A78}"/>
              </a:ext>
            </a:extLst>
          </p:cNvPr>
          <p:cNvSpPr/>
          <p:nvPr/>
        </p:nvSpPr>
        <p:spPr>
          <a:xfrm>
            <a:off x="7239000" y="3700046"/>
            <a:ext cx="851515" cy="338554"/>
          </a:xfrm>
          <a:prstGeom prst="rect">
            <a:avLst/>
          </a:prstGeom>
        </p:spPr>
        <p:txBody>
          <a:bodyPr wrap="none">
            <a:spAutoFit/>
          </a:bodyPr>
          <a:lstStyle/>
          <a:p>
            <a:r>
              <a:rPr lang="en-US" sz="1600" dirty="0">
                <a:latin typeface="+mj-lt"/>
              </a:rPr>
              <a:t>Support</a:t>
            </a:r>
          </a:p>
        </p:txBody>
      </p:sp>
      <p:sp>
        <p:nvSpPr>
          <p:cNvPr id="16" name="Arrow: Curved Left 15">
            <a:extLst>
              <a:ext uri="{FF2B5EF4-FFF2-40B4-BE49-F238E27FC236}">
                <a16:creationId xmlns:a16="http://schemas.microsoft.com/office/drawing/2014/main" id="{43160750-1E4D-41B9-902C-4625C0EC0CD2}"/>
              </a:ext>
            </a:extLst>
          </p:cNvPr>
          <p:cNvSpPr/>
          <p:nvPr/>
        </p:nvSpPr>
        <p:spPr>
          <a:xfrm>
            <a:off x="6972629" y="4485069"/>
            <a:ext cx="228600" cy="414752"/>
          </a:xfrm>
          <a:prstGeom prst="curved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0780D874-0C03-43A8-BF12-141EB894F707}"/>
              </a:ext>
            </a:extLst>
          </p:cNvPr>
          <p:cNvSpPr/>
          <p:nvPr/>
        </p:nvSpPr>
        <p:spPr>
          <a:xfrm>
            <a:off x="7277429" y="4561269"/>
            <a:ext cx="1002903" cy="338554"/>
          </a:xfrm>
          <a:prstGeom prst="rect">
            <a:avLst/>
          </a:prstGeom>
        </p:spPr>
        <p:txBody>
          <a:bodyPr wrap="none">
            <a:spAutoFit/>
          </a:bodyPr>
          <a:lstStyle/>
          <a:p>
            <a:r>
              <a:rPr lang="en-US" sz="1600" dirty="0">
                <a:latin typeface="+mj-lt"/>
              </a:rPr>
              <a:t>Transition</a:t>
            </a:r>
          </a:p>
        </p:txBody>
      </p:sp>
      <p:pic>
        <p:nvPicPr>
          <p:cNvPr id="3" name="Picture 2">
            <a:extLst>
              <a:ext uri="{FF2B5EF4-FFF2-40B4-BE49-F238E27FC236}">
                <a16:creationId xmlns:a16="http://schemas.microsoft.com/office/drawing/2014/main" id="{C3938DEA-79B0-A71B-0DAB-A3D8FE7C0A1C}"/>
              </a:ext>
            </a:extLst>
          </p:cNvPr>
          <p:cNvPicPr>
            <a:picLocks noChangeAspect="1"/>
          </p:cNvPicPr>
          <p:nvPr/>
        </p:nvPicPr>
        <p:blipFill>
          <a:blip r:embed="rId2"/>
          <a:stretch>
            <a:fillRect/>
          </a:stretch>
        </p:blipFill>
        <p:spPr>
          <a:xfrm>
            <a:off x="0" y="2659772"/>
            <a:ext cx="6957067" cy="2674228"/>
          </a:xfrm>
          <a:prstGeom prst="rect">
            <a:avLst/>
          </a:prstGeom>
        </p:spPr>
      </p:pic>
      <p:cxnSp>
        <p:nvCxnSpPr>
          <p:cNvPr id="7" name="Straight Arrow Connector 6">
            <a:extLst>
              <a:ext uri="{FF2B5EF4-FFF2-40B4-BE49-F238E27FC236}">
                <a16:creationId xmlns:a16="http://schemas.microsoft.com/office/drawing/2014/main" id="{E2B68513-91FB-5EEE-FD95-F067D3460ED4}"/>
              </a:ext>
            </a:extLst>
          </p:cNvPr>
          <p:cNvCxnSpPr/>
          <p:nvPr/>
        </p:nvCxnSpPr>
        <p:spPr>
          <a:xfrm flipH="1">
            <a:off x="6934200" y="5167612"/>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B4E072B-1EFE-B143-2867-25339B93AE8E}"/>
              </a:ext>
            </a:extLst>
          </p:cNvPr>
          <p:cNvSpPr/>
          <p:nvPr/>
        </p:nvSpPr>
        <p:spPr>
          <a:xfrm>
            <a:off x="7391400" y="5015212"/>
            <a:ext cx="1195777" cy="338554"/>
          </a:xfrm>
          <a:prstGeom prst="rect">
            <a:avLst/>
          </a:prstGeom>
        </p:spPr>
        <p:txBody>
          <a:bodyPr wrap="none">
            <a:spAutoFit/>
          </a:bodyPr>
          <a:lstStyle/>
          <a:p>
            <a:r>
              <a:rPr lang="en-US" sz="1600" dirty="0">
                <a:latin typeface="+mj-lt"/>
              </a:rPr>
              <a:t>Thesis/topic</a:t>
            </a:r>
          </a:p>
        </p:txBody>
      </p:sp>
    </p:spTree>
    <p:extLst>
      <p:ext uri="{BB962C8B-B14F-4D97-AF65-F5344CB8AC3E}">
        <p14:creationId xmlns:p14="http://schemas.microsoft.com/office/powerpoint/2010/main" val="33904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P spid="15" grpId="0"/>
      <p:bldP spid="16" grpId="0" animBg="1"/>
      <p:bldP spid="1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7E2703-4D19-1F0F-B6AB-34CB2AC46684}"/>
              </a:ext>
            </a:extLst>
          </p:cNvPr>
          <p:cNvPicPr>
            <a:picLocks noChangeAspect="1"/>
          </p:cNvPicPr>
          <p:nvPr/>
        </p:nvPicPr>
        <p:blipFill>
          <a:blip r:embed="rId2"/>
          <a:stretch>
            <a:fillRect/>
          </a:stretch>
        </p:blipFill>
        <p:spPr>
          <a:xfrm>
            <a:off x="0" y="1871942"/>
            <a:ext cx="7480703" cy="2547658"/>
          </a:xfrm>
          <a:prstGeom prst="rect">
            <a:avLst/>
          </a:prstGeom>
        </p:spPr>
      </p:pic>
      <p:sp>
        <p:nvSpPr>
          <p:cNvPr id="4" name="AutoShape 2" descr=" 4098">
            <a:extLst>
              <a:ext uri="{FF2B5EF4-FFF2-40B4-BE49-F238E27FC236}">
                <a16:creationId xmlns:a16="http://schemas.microsoft.com/office/drawing/2014/main" id="{76F02EE2-0A52-4624-ACDE-03E3760D6A70}"/>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6" name="AutoShape 3" descr=" 4099">
            <a:extLst>
              <a:ext uri="{FF2B5EF4-FFF2-40B4-BE49-F238E27FC236}">
                <a16:creationId xmlns:a16="http://schemas.microsoft.com/office/drawing/2014/main" id="{0D5851FE-1AB2-49CE-95C9-E8F8057A5FD6}"/>
              </a:ext>
            </a:extLst>
          </p:cNvPr>
          <p:cNvSpPr>
            <a:spLocks noChangeArrowheads="1"/>
          </p:cNvSpPr>
          <p:nvPr/>
        </p:nvSpPr>
        <p:spPr bwMode="auto">
          <a:xfrm>
            <a:off x="0" y="785362"/>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8" name="Rectangle 7">
            <a:extLst>
              <a:ext uri="{FF2B5EF4-FFF2-40B4-BE49-F238E27FC236}">
                <a16:creationId xmlns:a16="http://schemas.microsoft.com/office/drawing/2014/main" id="{8124508C-603D-42E4-8176-1E1D0B2B00B3}"/>
              </a:ext>
            </a:extLst>
          </p:cNvPr>
          <p:cNvSpPr/>
          <p:nvPr/>
        </p:nvSpPr>
        <p:spPr>
          <a:xfrm>
            <a:off x="609600" y="1352490"/>
            <a:ext cx="3116431" cy="400110"/>
          </a:xfrm>
          <a:prstGeom prst="rect">
            <a:avLst/>
          </a:prstGeom>
        </p:spPr>
        <p:txBody>
          <a:bodyPr wrap="none">
            <a:spAutoFit/>
          </a:bodyPr>
          <a:lstStyle/>
          <a:p>
            <a:r>
              <a:rPr lang="en-US" sz="2000" dirty="0">
                <a:latin typeface="+mj-lt"/>
              </a:rPr>
              <a:t>Makes it easy to understand</a:t>
            </a:r>
          </a:p>
        </p:txBody>
      </p:sp>
      <p:sp>
        <p:nvSpPr>
          <p:cNvPr id="10" name="Arrow: Curved Left 9">
            <a:extLst>
              <a:ext uri="{FF2B5EF4-FFF2-40B4-BE49-F238E27FC236}">
                <a16:creationId xmlns:a16="http://schemas.microsoft.com/office/drawing/2014/main" id="{F0159F36-730F-4A28-B489-14DCF70959AA}"/>
              </a:ext>
            </a:extLst>
          </p:cNvPr>
          <p:cNvSpPr/>
          <p:nvPr/>
        </p:nvSpPr>
        <p:spPr>
          <a:xfrm>
            <a:off x="7042348" y="1578751"/>
            <a:ext cx="228600" cy="533400"/>
          </a:xfrm>
          <a:prstGeom prst="curved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F399FAB3-62B2-49E9-B5C5-2F909FEDF21D}"/>
              </a:ext>
            </a:extLst>
          </p:cNvPr>
          <p:cNvCxnSpPr/>
          <p:nvPr/>
        </p:nvCxnSpPr>
        <p:spPr>
          <a:xfrm flipH="1">
            <a:off x="7416426" y="2215251"/>
            <a:ext cx="4572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096EE0C-7314-4E94-A452-A98F09F02770}"/>
              </a:ext>
            </a:extLst>
          </p:cNvPr>
          <p:cNvSpPr/>
          <p:nvPr/>
        </p:nvSpPr>
        <p:spPr>
          <a:xfrm>
            <a:off x="7873626" y="2062851"/>
            <a:ext cx="1195777" cy="338554"/>
          </a:xfrm>
          <a:prstGeom prst="rect">
            <a:avLst/>
          </a:prstGeom>
        </p:spPr>
        <p:txBody>
          <a:bodyPr wrap="none">
            <a:spAutoFit/>
          </a:bodyPr>
          <a:lstStyle/>
          <a:p>
            <a:r>
              <a:rPr lang="en-US" sz="1600" dirty="0">
                <a:latin typeface="+mj-lt"/>
              </a:rPr>
              <a:t>Thesis/topic</a:t>
            </a:r>
          </a:p>
        </p:txBody>
      </p:sp>
      <p:sp>
        <p:nvSpPr>
          <p:cNvPr id="13" name="Rectangle 12">
            <a:extLst>
              <a:ext uri="{FF2B5EF4-FFF2-40B4-BE49-F238E27FC236}">
                <a16:creationId xmlns:a16="http://schemas.microsoft.com/office/drawing/2014/main" id="{F1AF00EB-18D7-4CB7-965A-D60C6876C3AC}"/>
              </a:ext>
            </a:extLst>
          </p:cNvPr>
          <p:cNvSpPr/>
          <p:nvPr/>
        </p:nvSpPr>
        <p:spPr>
          <a:xfrm>
            <a:off x="7347148" y="1654951"/>
            <a:ext cx="1002903" cy="338554"/>
          </a:xfrm>
          <a:prstGeom prst="rect">
            <a:avLst/>
          </a:prstGeom>
        </p:spPr>
        <p:txBody>
          <a:bodyPr wrap="none">
            <a:spAutoFit/>
          </a:bodyPr>
          <a:lstStyle/>
          <a:p>
            <a:r>
              <a:rPr lang="en-US" sz="1600" dirty="0">
                <a:latin typeface="+mj-lt"/>
              </a:rPr>
              <a:t>Transition</a:t>
            </a:r>
          </a:p>
        </p:txBody>
      </p:sp>
      <p:sp>
        <p:nvSpPr>
          <p:cNvPr id="14" name="Right Brace 13">
            <a:extLst>
              <a:ext uri="{FF2B5EF4-FFF2-40B4-BE49-F238E27FC236}">
                <a16:creationId xmlns:a16="http://schemas.microsoft.com/office/drawing/2014/main" id="{21971300-37F4-42D7-86BE-80B3CC866551}"/>
              </a:ext>
            </a:extLst>
          </p:cNvPr>
          <p:cNvSpPr/>
          <p:nvPr/>
        </p:nvSpPr>
        <p:spPr>
          <a:xfrm>
            <a:off x="7480411" y="2416451"/>
            <a:ext cx="152400" cy="59049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5A8E6EE3-3E03-4871-B877-4A58C6D04A78}"/>
              </a:ext>
            </a:extLst>
          </p:cNvPr>
          <p:cNvSpPr/>
          <p:nvPr/>
        </p:nvSpPr>
        <p:spPr>
          <a:xfrm>
            <a:off x="7632811" y="2549741"/>
            <a:ext cx="851515" cy="338554"/>
          </a:xfrm>
          <a:prstGeom prst="rect">
            <a:avLst/>
          </a:prstGeom>
        </p:spPr>
        <p:txBody>
          <a:bodyPr wrap="none">
            <a:spAutoFit/>
          </a:bodyPr>
          <a:lstStyle/>
          <a:p>
            <a:r>
              <a:rPr lang="en-US" sz="1600" dirty="0">
                <a:latin typeface="+mj-lt"/>
              </a:rPr>
              <a:t>Support</a:t>
            </a:r>
          </a:p>
        </p:txBody>
      </p:sp>
      <p:sp>
        <p:nvSpPr>
          <p:cNvPr id="16" name="Arrow: Curved Left 15">
            <a:extLst>
              <a:ext uri="{FF2B5EF4-FFF2-40B4-BE49-F238E27FC236}">
                <a16:creationId xmlns:a16="http://schemas.microsoft.com/office/drawing/2014/main" id="{43160750-1E4D-41B9-902C-4625C0EC0CD2}"/>
              </a:ext>
            </a:extLst>
          </p:cNvPr>
          <p:cNvSpPr/>
          <p:nvPr/>
        </p:nvSpPr>
        <p:spPr>
          <a:xfrm>
            <a:off x="7491297" y="3095953"/>
            <a:ext cx="228600" cy="333047"/>
          </a:xfrm>
          <a:prstGeom prst="curvedLef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0780D874-0C03-43A8-BF12-141EB894F707}"/>
              </a:ext>
            </a:extLst>
          </p:cNvPr>
          <p:cNvSpPr/>
          <p:nvPr/>
        </p:nvSpPr>
        <p:spPr>
          <a:xfrm>
            <a:off x="7713366" y="3053507"/>
            <a:ext cx="1002903" cy="338554"/>
          </a:xfrm>
          <a:prstGeom prst="rect">
            <a:avLst/>
          </a:prstGeom>
        </p:spPr>
        <p:txBody>
          <a:bodyPr wrap="none">
            <a:spAutoFit/>
          </a:bodyPr>
          <a:lstStyle/>
          <a:p>
            <a:r>
              <a:rPr lang="en-US" sz="1600" dirty="0">
                <a:latin typeface="+mj-lt"/>
              </a:rPr>
              <a:t>Transition</a:t>
            </a:r>
          </a:p>
        </p:txBody>
      </p:sp>
    </p:spTree>
    <p:extLst>
      <p:ext uri="{BB962C8B-B14F-4D97-AF65-F5344CB8AC3E}">
        <p14:creationId xmlns:p14="http://schemas.microsoft.com/office/powerpoint/2010/main" val="8114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P spid="15"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 4098">
            <a:extLst>
              <a:ext uri="{FF2B5EF4-FFF2-40B4-BE49-F238E27FC236}">
                <a16:creationId xmlns:a16="http://schemas.microsoft.com/office/drawing/2014/main" id="{76F02EE2-0A52-4624-ACDE-03E3760D6A70}"/>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6" name="AutoShape 3" descr=" 4099">
            <a:extLst>
              <a:ext uri="{FF2B5EF4-FFF2-40B4-BE49-F238E27FC236}">
                <a16:creationId xmlns:a16="http://schemas.microsoft.com/office/drawing/2014/main" id="{0D5851FE-1AB2-49CE-95C9-E8F8057A5FD6}"/>
              </a:ext>
            </a:extLst>
          </p:cNvPr>
          <p:cNvSpPr>
            <a:spLocks noChangeArrowheads="1"/>
          </p:cNvSpPr>
          <p:nvPr/>
        </p:nvSpPr>
        <p:spPr bwMode="auto">
          <a:xfrm>
            <a:off x="0" y="785362"/>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8" name="Rectangle 7">
            <a:extLst>
              <a:ext uri="{FF2B5EF4-FFF2-40B4-BE49-F238E27FC236}">
                <a16:creationId xmlns:a16="http://schemas.microsoft.com/office/drawing/2014/main" id="{8124508C-603D-42E4-8176-1E1D0B2B00B3}"/>
              </a:ext>
            </a:extLst>
          </p:cNvPr>
          <p:cNvSpPr/>
          <p:nvPr/>
        </p:nvSpPr>
        <p:spPr>
          <a:xfrm>
            <a:off x="609600" y="1352490"/>
            <a:ext cx="3116431" cy="400110"/>
          </a:xfrm>
          <a:prstGeom prst="rect">
            <a:avLst/>
          </a:prstGeom>
        </p:spPr>
        <p:txBody>
          <a:bodyPr wrap="none">
            <a:spAutoFit/>
          </a:bodyPr>
          <a:lstStyle/>
          <a:p>
            <a:r>
              <a:rPr lang="en-US" sz="2000" dirty="0">
                <a:latin typeface="+mj-lt"/>
              </a:rPr>
              <a:t>Makes it easy to understand</a:t>
            </a:r>
          </a:p>
        </p:txBody>
      </p:sp>
      <p:sp>
        <p:nvSpPr>
          <p:cNvPr id="18" name="Isosceles Triangle 17">
            <a:extLst>
              <a:ext uri="{FF2B5EF4-FFF2-40B4-BE49-F238E27FC236}">
                <a16:creationId xmlns:a16="http://schemas.microsoft.com/office/drawing/2014/main" id="{DD7B8B47-44FF-4233-809C-BA3876CF39E1}"/>
              </a:ext>
            </a:extLst>
          </p:cNvPr>
          <p:cNvSpPr/>
          <p:nvPr/>
        </p:nvSpPr>
        <p:spPr>
          <a:xfrm>
            <a:off x="6324600" y="2057400"/>
            <a:ext cx="1447800" cy="39624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3DC03-C092-F2B5-220B-343D15F11653}"/>
              </a:ext>
            </a:extLst>
          </p:cNvPr>
          <p:cNvPicPr>
            <a:picLocks noChangeAspect="1"/>
          </p:cNvPicPr>
          <p:nvPr/>
        </p:nvPicPr>
        <p:blipFill>
          <a:blip r:embed="rId2"/>
          <a:stretch>
            <a:fillRect/>
          </a:stretch>
        </p:blipFill>
        <p:spPr>
          <a:xfrm>
            <a:off x="1176337" y="2020635"/>
            <a:ext cx="5072063" cy="4261102"/>
          </a:xfrm>
          <a:prstGeom prst="rect">
            <a:avLst/>
          </a:prstGeom>
        </p:spPr>
      </p:pic>
    </p:spTree>
    <p:extLst>
      <p:ext uri="{BB962C8B-B14F-4D97-AF65-F5344CB8AC3E}">
        <p14:creationId xmlns:p14="http://schemas.microsoft.com/office/powerpoint/2010/main" val="118606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3683509"/>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4250637"/>
            <a:ext cx="3116431" cy="400110"/>
          </a:xfrm>
          <a:prstGeom prst="rect">
            <a:avLst/>
          </a:prstGeom>
        </p:spPr>
        <p:txBody>
          <a:bodyPr wrap="none">
            <a:spAutoFit/>
          </a:bodyPr>
          <a:lstStyle/>
          <a:p>
            <a:r>
              <a:rPr lang="en-US" sz="2000" dirty="0">
                <a:latin typeface="+mj-lt"/>
              </a:rPr>
              <a:t>Makes it easy to understand</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4648200"/>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68144" y="523571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85800" y="5562600"/>
            <a:ext cx="5029200" cy="400110"/>
          </a:xfrm>
          <a:prstGeom prst="rect">
            <a:avLst/>
          </a:prstGeom>
          <a:noFill/>
        </p:spPr>
        <p:txBody>
          <a:bodyPr wrap="square">
            <a:spAutoFit/>
          </a:bodyPr>
          <a:lstStyle/>
          <a:p>
            <a:r>
              <a:rPr lang="en-US" sz="2000" dirty="0">
                <a:latin typeface="+mj-lt"/>
              </a:rPr>
              <a:t>to make self-contained figures that tell a story</a:t>
            </a:r>
          </a:p>
        </p:txBody>
      </p:sp>
    </p:spTree>
    <p:extLst>
      <p:ext uri="{BB962C8B-B14F-4D97-AF65-F5344CB8AC3E}">
        <p14:creationId xmlns:p14="http://schemas.microsoft.com/office/powerpoint/2010/main" val="247205018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par>
                                <p:cTn id="37" presetID="42" presetClass="path" presetSubtype="0" accel="50000" decel="50000" fill="hold" grpId="1" nodeType="withEffect">
                                  <p:stCondLst>
                                    <p:cond delay="0"/>
                                  </p:stCondLst>
                                  <p:childTnLst>
                                    <p:animMotion origin="layout" path="M -3.33333E-6 3.33333E-6 L 0.00417 -0.56111 " pathEditMode="relative" rAng="0" ptsTypes="AA">
                                      <p:cBhvr>
                                        <p:cTn id="38" dur="2000" fill="hold"/>
                                        <p:tgtEl>
                                          <p:spTgt spid="37"/>
                                        </p:tgtEl>
                                        <p:attrNameLst>
                                          <p:attrName>ppt_x</p:attrName>
                                          <p:attrName>ppt_y</p:attrName>
                                        </p:attrNameLst>
                                      </p:cBhvr>
                                      <p:rCtr x="208" y="-28056"/>
                                    </p:animMotion>
                                  </p:childTnLst>
                                </p:cTn>
                              </p:par>
                              <p:par>
                                <p:cTn id="39" presetID="42" presetClass="path" presetSubtype="0" accel="50000" decel="50000" fill="hold" grpId="1" nodeType="withEffect">
                                  <p:stCondLst>
                                    <p:cond delay="0"/>
                                  </p:stCondLst>
                                  <p:childTnLst>
                                    <p:animMotion origin="layout" path="M -2.5E-6 -2.59259E-6 L -0.00989 -0.58148 " pathEditMode="relative" rAng="0" ptsTypes="AA">
                                      <p:cBhvr>
                                        <p:cTn id="40" dur="2000" fill="hold"/>
                                        <p:tgtEl>
                                          <p:spTgt spid="38"/>
                                        </p:tgtEl>
                                        <p:attrNameLst>
                                          <p:attrName>ppt_x</p:attrName>
                                          <p:attrName>ppt_y</p:attrName>
                                        </p:attrNameLst>
                                      </p:cBhvr>
                                      <p:rCtr x="-503" y="-29074"/>
                                    </p:animMotion>
                                  </p:childTnLst>
                                </p:cTn>
                              </p:par>
                              <p:par>
                                <p:cTn id="41" presetID="42" presetClass="path" presetSubtype="0" accel="50000" decel="50000" fill="hold" grpId="1" nodeType="withEffect">
                                  <p:stCondLst>
                                    <p:cond delay="0"/>
                                  </p:stCondLst>
                                  <p:childTnLst>
                                    <p:animMotion origin="layout" path="M 0 2.22222E-6 L -0.00833 -0.59584 " pathEditMode="relative" rAng="0" ptsTypes="AA">
                                      <p:cBhvr>
                                        <p:cTn id="42" dur="2000" fill="hold"/>
                                        <p:tgtEl>
                                          <p:spTgt spid="42"/>
                                        </p:tgtEl>
                                        <p:attrNameLst>
                                          <p:attrName>ppt_x</p:attrName>
                                          <p:attrName>ppt_y</p:attrName>
                                        </p:attrNameLst>
                                      </p:cBhvr>
                                      <p:rCtr x="-417" y="-2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2" grpId="0" animBg="1"/>
      <p:bldP spid="16" grpId="0"/>
      <p:bldP spid="20" grpId="0"/>
      <p:bldP spid="21" grpId="0"/>
      <p:bldP spid="3" grpId="0" animBg="1"/>
      <p:bldP spid="11" grpId="0"/>
      <p:bldP spid="4" grpId="0" animBg="1"/>
      <p:bldP spid="35" grpId="0"/>
      <p:bldP spid="37" grpId="0" animBg="1"/>
      <p:bldP spid="37" grpId="1" animBg="1"/>
      <p:bldP spid="38" grpId="0"/>
      <p:bldP spid="38" grpId="1"/>
      <p:bldP spid="42" grpId="0"/>
      <p:bldP spid="4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3124200" y="1981200"/>
            <a:ext cx="2057400" cy="400110"/>
          </a:xfrm>
          <a:prstGeom prst="rect">
            <a:avLst/>
          </a:prstGeom>
          <a:noFill/>
        </p:spPr>
        <p:txBody>
          <a:bodyPr wrap="square">
            <a:spAutoFit/>
          </a:bodyPr>
          <a:lstStyle/>
          <a:p>
            <a:r>
              <a:rPr lang="en-US" sz="2000" dirty="0">
                <a:latin typeface="+mj-lt"/>
              </a:rPr>
              <a:t>Counter-example</a:t>
            </a:r>
          </a:p>
        </p:txBody>
      </p:sp>
      <p:grpSp>
        <p:nvGrpSpPr>
          <p:cNvPr id="10" name="Group 9">
            <a:extLst>
              <a:ext uri="{FF2B5EF4-FFF2-40B4-BE49-F238E27FC236}">
                <a16:creationId xmlns:a16="http://schemas.microsoft.com/office/drawing/2014/main" id="{C5B41387-D0EB-405D-B637-A62EC2F4B1E5}"/>
              </a:ext>
            </a:extLst>
          </p:cNvPr>
          <p:cNvGrpSpPr/>
          <p:nvPr/>
        </p:nvGrpSpPr>
        <p:grpSpPr>
          <a:xfrm>
            <a:off x="533400" y="2133600"/>
            <a:ext cx="7543800" cy="3200400"/>
            <a:chOff x="533400" y="2133600"/>
            <a:chExt cx="7543800" cy="3200400"/>
          </a:xfrm>
        </p:grpSpPr>
        <p:pic>
          <p:nvPicPr>
            <p:cNvPr id="6" name="Picture 5">
              <a:extLst>
                <a:ext uri="{FF2B5EF4-FFF2-40B4-BE49-F238E27FC236}">
                  <a16:creationId xmlns:a16="http://schemas.microsoft.com/office/drawing/2014/main" id="{16001910-CFBD-4350-B069-19B5EAFBA0CE}"/>
                </a:ext>
              </a:extLst>
            </p:cNvPr>
            <p:cNvPicPr>
              <a:picLocks noChangeAspect="1"/>
            </p:cNvPicPr>
            <p:nvPr/>
          </p:nvPicPr>
          <p:blipFill>
            <a:blip r:embed="rId3"/>
            <a:stretch>
              <a:fillRect/>
            </a:stretch>
          </p:blipFill>
          <p:spPr>
            <a:xfrm>
              <a:off x="914400" y="2438400"/>
              <a:ext cx="6781800" cy="2759452"/>
            </a:xfrm>
            <a:prstGeom prst="rect">
              <a:avLst/>
            </a:prstGeom>
          </p:spPr>
        </p:pic>
        <p:sp>
          <p:nvSpPr>
            <p:cNvPr id="8" name="Rectangle 7">
              <a:extLst>
                <a:ext uri="{FF2B5EF4-FFF2-40B4-BE49-F238E27FC236}">
                  <a16:creationId xmlns:a16="http://schemas.microsoft.com/office/drawing/2014/main" id="{261B8F54-3568-47D8-BE46-8E9067B976EB}"/>
                </a:ext>
              </a:extLst>
            </p:cNvPr>
            <p:cNvSpPr/>
            <p:nvPr/>
          </p:nvSpPr>
          <p:spPr>
            <a:xfrm>
              <a:off x="7467600" y="21336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7F98F6-6D85-4F78-B044-E8F6953911A8}"/>
                </a:ext>
              </a:extLst>
            </p:cNvPr>
            <p:cNvSpPr/>
            <p:nvPr/>
          </p:nvSpPr>
          <p:spPr>
            <a:xfrm>
              <a:off x="533400" y="48006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ECFB5208-70C7-4F4C-BD3C-1F1D57318358}"/>
              </a:ext>
            </a:extLst>
          </p:cNvPr>
          <p:cNvPicPr>
            <a:picLocks noChangeAspect="1"/>
          </p:cNvPicPr>
          <p:nvPr/>
        </p:nvPicPr>
        <p:blipFill>
          <a:blip r:embed="rId4"/>
          <a:stretch>
            <a:fillRect/>
          </a:stretch>
        </p:blipFill>
        <p:spPr>
          <a:xfrm>
            <a:off x="0" y="5265868"/>
            <a:ext cx="9144000" cy="982532"/>
          </a:xfrm>
          <a:prstGeom prst="rect">
            <a:avLst/>
          </a:prstGeom>
        </p:spPr>
      </p:pic>
    </p:spTree>
    <p:extLst>
      <p:ext uri="{BB962C8B-B14F-4D97-AF65-F5344CB8AC3E}">
        <p14:creationId xmlns:p14="http://schemas.microsoft.com/office/powerpoint/2010/main" val="84968404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3124200" y="1981200"/>
            <a:ext cx="2057400" cy="400110"/>
          </a:xfrm>
          <a:prstGeom prst="rect">
            <a:avLst/>
          </a:prstGeom>
          <a:noFill/>
        </p:spPr>
        <p:txBody>
          <a:bodyPr wrap="square">
            <a:spAutoFit/>
          </a:bodyPr>
          <a:lstStyle/>
          <a:p>
            <a:r>
              <a:rPr lang="en-US" sz="2000" dirty="0">
                <a:latin typeface="+mj-lt"/>
              </a:rPr>
              <a:t>Counter-example</a:t>
            </a:r>
          </a:p>
        </p:txBody>
      </p:sp>
      <p:grpSp>
        <p:nvGrpSpPr>
          <p:cNvPr id="10" name="Group 9">
            <a:extLst>
              <a:ext uri="{FF2B5EF4-FFF2-40B4-BE49-F238E27FC236}">
                <a16:creationId xmlns:a16="http://schemas.microsoft.com/office/drawing/2014/main" id="{C5B41387-D0EB-405D-B637-A62EC2F4B1E5}"/>
              </a:ext>
            </a:extLst>
          </p:cNvPr>
          <p:cNvGrpSpPr/>
          <p:nvPr/>
        </p:nvGrpSpPr>
        <p:grpSpPr>
          <a:xfrm>
            <a:off x="533400" y="2133600"/>
            <a:ext cx="7543800" cy="3200400"/>
            <a:chOff x="533400" y="2133600"/>
            <a:chExt cx="7543800" cy="3200400"/>
          </a:xfrm>
        </p:grpSpPr>
        <p:pic>
          <p:nvPicPr>
            <p:cNvPr id="6" name="Picture 5">
              <a:extLst>
                <a:ext uri="{FF2B5EF4-FFF2-40B4-BE49-F238E27FC236}">
                  <a16:creationId xmlns:a16="http://schemas.microsoft.com/office/drawing/2014/main" id="{16001910-CFBD-4350-B069-19B5EAFBA0CE}"/>
                </a:ext>
              </a:extLst>
            </p:cNvPr>
            <p:cNvPicPr>
              <a:picLocks noChangeAspect="1"/>
            </p:cNvPicPr>
            <p:nvPr/>
          </p:nvPicPr>
          <p:blipFill>
            <a:blip r:embed="rId3">
              <a:alphaModFix amt="25000"/>
            </a:blip>
            <a:stretch>
              <a:fillRect/>
            </a:stretch>
          </p:blipFill>
          <p:spPr>
            <a:xfrm>
              <a:off x="914400" y="2438400"/>
              <a:ext cx="6781800" cy="2759452"/>
            </a:xfrm>
            <a:prstGeom prst="rect">
              <a:avLst/>
            </a:prstGeom>
          </p:spPr>
        </p:pic>
        <p:sp>
          <p:nvSpPr>
            <p:cNvPr id="8" name="Rectangle 7">
              <a:extLst>
                <a:ext uri="{FF2B5EF4-FFF2-40B4-BE49-F238E27FC236}">
                  <a16:creationId xmlns:a16="http://schemas.microsoft.com/office/drawing/2014/main" id="{261B8F54-3568-47D8-BE46-8E9067B976EB}"/>
                </a:ext>
              </a:extLst>
            </p:cNvPr>
            <p:cNvSpPr/>
            <p:nvPr/>
          </p:nvSpPr>
          <p:spPr>
            <a:xfrm>
              <a:off x="7467600" y="21336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7F98F6-6D85-4F78-B044-E8F6953911A8}"/>
                </a:ext>
              </a:extLst>
            </p:cNvPr>
            <p:cNvSpPr/>
            <p:nvPr/>
          </p:nvSpPr>
          <p:spPr>
            <a:xfrm>
              <a:off x="533400" y="480060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ECFB5208-70C7-4F4C-BD3C-1F1D57318358}"/>
              </a:ext>
            </a:extLst>
          </p:cNvPr>
          <p:cNvPicPr>
            <a:picLocks noChangeAspect="1"/>
          </p:cNvPicPr>
          <p:nvPr/>
        </p:nvPicPr>
        <p:blipFill>
          <a:blip r:embed="rId4">
            <a:alphaModFix amt="35000"/>
          </a:blip>
          <a:stretch>
            <a:fillRect/>
          </a:stretch>
        </p:blipFill>
        <p:spPr>
          <a:xfrm>
            <a:off x="0" y="5265868"/>
            <a:ext cx="9144000" cy="982532"/>
          </a:xfrm>
          <a:prstGeom prst="rect">
            <a:avLst/>
          </a:prstGeom>
        </p:spPr>
      </p:pic>
      <p:sp>
        <p:nvSpPr>
          <p:cNvPr id="13" name="TextBox 12">
            <a:extLst>
              <a:ext uri="{FF2B5EF4-FFF2-40B4-BE49-F238E27FC236}">
                <a16:creationId xmlns:a16="http://schemas.microsoft.com/office/drawing/2014/main" id="{69868A04-D32A-4960-A184-917570DDAB82}"/>
              </a:ext>
            </a:extLst>
          </p:cNvPr>
          <p:cNvSpPr txBox="1"/>
          <p:nvPr/>
        </p:nvSpPr>
        <p:spPr>
          <a:xfrm rot="20783705">
            <a:off x="1273910" y="3061225"/>
            <a:ext cx="6668428" cy="646331"/>
          </a:xfrm>
          <a:prstGeom prst="rect">
            <a:avLst/>
          </a:prstGeom>
          <a:noFill/>
        </p:spPr>
        <p:txBody>
          <a:bodyPr wrap="square">
            <a:spAutoFit/>
          </a:bodyPr>
          <a:lstStyle/>
          <a:p>
            <a:r>
              <a:rPr lang="en-US" sz="3600" b="1" dirty="0">
                <a:solidFill>
                  <a:srgbClr val="C00000"/>
                </a:solidFill>
                <a:latin typeface="+mj-lt"/>
              </a:rPr>
              <a:t>What are you trying to say?!</a:t>
            </a:r>
          </a:p>
        </p:txBody>
      </p:sp>
    </p:spTree>
    <p:extLst>
      <p:ext uri="{BB962C8B-B14F-4D97-AF65-F5344CB8AC3E}">
        <p14:creationId xmlns:p14="http://schemas.microsoft.com/office/powerpoint/2010/main" val="312216135"/>
      </p:ext>
    </p:extLst>
  </p:cSld>
  <p:clrMapOvr>
    <a:masterClrMapping/>
  </p:clrMapOvr>
  <p:transition spd="med">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4038600" y="1981200"/>
            <a:ext cx="1066800" cy="400110"/>
          </a:xfrm>
          <a:prstGeom prst="rect">
            <a:avLst/>
          </a:prstGeom>
          <a:noFill/>
        </p:spPr>
        <p:txBody>
          <a:bodyPr wrap="square">
            <a:spAutoFit/>
          </a:bodyPr>
          <a:lstStyle/>
          <a:p>
            <a:r>
              <a:rPr lang="en-US" sz="2000" dirty="0">
                <a:latin typeface="+mj-lt"/>
              </a:rPr>
              <a:t>Example</a:t>
            </a:r>
          </a:p>
        </p:txBody>
      </p:sp>
      <p:grpSp>
        <p:nvGrpSpPr>
          <p:cNvPr id="22" name="Group 21">
            <a:extLst>
              <a:ext uri="{FF2B5EF4-FFF2-40B4-BE49-F238E27FC236}">
                <a16:creationId xmlns:a16="http://schemas.microsoft.com/office/drawing/2014/main" id="{8CED987C-2059-498D-9D99-A0DA7A3AB960}"/>
              </a:ext>
            </a:extLst>
          </p:cNvPr>
          <p:cNvGrpSpPr/>
          <p:nvPr/>
        </p:nvGrpSpPr>
        <p:grpSpPr>
          <a:xfrm>
            <a:off x="457200" y="2286000"/>
            <a:ext cx="8360772" cy="3094486"/>
            <a:chOff x="457200" y="2286000"/>
            <a:chExt cx="8360772" cy="3094486"/>
          </a:xfrm>
        </p:grpSpPr>
        <p:pic>
          <p:nvPicPr>
            <p:cNvPr id="14" name="Picture 13" descr="A screenshot of a cell phone&#10;&#10;Description automatically generated">
              <a:extLst>
                <a:ext uri="{FF2B5EF4-FFF2-40B4-BE49-F238E27FC236}">
                  <a16:creationId xmlns:a16="http://schemas.microsoft.com/office/drawing/2014/main" id="{0E6247AB-50D9-4D0D-A71A-9EB87A9EB8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362200"/>
              <a:ext cx="4093572" cy="3018286"/>
            </a:xfrm>
            <a:prstGeom prst="rect">
              <a:avLst/>
            </a:prstGeom>
          </p:spPr>
        </p:pic>
        <p:pic>
          <p:nvPicPr>
            <p:cNvPr id="16" name="Picture 15" descr="A close up of a map&#10;&#10;Description automatically generated">
              <a:extLst>
                <a:ext uri="{FF2B5EF4-FFF2-40B4-BE49-F238E27FC236}">
                  <a16:creationId xmlns:a16="http://schemas.microsoft.com/office/drawing/2014/main" id="{356E431B-2321-4B93-98B0-486AC2C0B0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2362200"/>
              <a:ext cx="4093572" cy="3018286"/>
            </a:xfrm>
            <a:prstGeom prst="rect">
              <a:avLst/>
            </a:prstGeom>
          </p:spPr>
        </p:pic>
        <p:sp>
          <p:nvSpPr>
            <p:cNvPr id="18" name="TextBox 17">
              <a:extLst>
                <a:ext uri="{FF2B5EF4-FFF2-40B4-BE49-F238E27FC236}">
                  <a16:creationId xmlns:a16="http://schemas.microsoft.com/office/drawing/2014/main" id="{743B4CBB-F9DD-4C8E-ABE4-5F19BB8CE784}"/>
                </a:ext>
              </a:extLst>
            </p:cNvPr>
            <p:cNvSpPr txBox="1"/>
            <p:nvPr/>
          </p:nvSpPr>
          <p:spPr>
            <a:xfrm>
              <a:off x="457200" y="2362200"/>
              <a:ext cx="457200" cy="400110"/>
            </a:xfrm>
            <a:prstGeom prst="rect">
              <a:avLst/>
            </a:prstGeom>
            <a:noFill/>
          </p:spPr>
          <p:txBody>
            <a:bodyPr wrap="square">
              <a:spAutoFit/>
            </a:bodyPr>
            <a:lstStyle/>
            <a:p>
              <a:r>
                <a:rPr lang="en-US" sz="2000" dirty="0">
                  <a:latin typeface="+mj-lt"/>
                </a:rPr>
                <a:t>a)</a:t>
              </a:r>
            </a:p>
          </p:txBody>
        </p:sp>
        <p:sp>
          <p:nvSpPr>
            <p:cNvPr id="19" name="TextBox 18">
              <a:extLst>
                <a:ext uri="{FF2B5EF4-FFF2-40B4-BE49-F238E27FC236}">
                  <a16:creationId xmlns:a16="http://schemas.microsoft.com/office/drawing/2014/main" id="{C88444AC-0B3B-4D8B-9796-36ACF74DB22D}"/>
                </a:ext>
              </a:extLst>
            </p:cNvPr>
            <p:cNvSpPr txBox="1"/>
            <p:nvPr/>
          </p:nvSpPr>
          <p:spPr>
            <a:xfrm>
              <a:off x="4648200" y="2286000"/>
              <a:ext cx="457200" cy="400110"/>
            </a:xfrm>
            <a:prstGeom prst="rect">
              <a:avLst/>
            </a:prstGeom>
            <a:noFill/>
          </p:spPr>
          <p:txBody>
            <a:bodyPr wrap="square">
              <a:spAutoFit/>
            </a:bodyPr>
            <a:lstStyle/>
            <a:p>
              <a:r>
                <a:rPr lang="en-US" sz="2000" dirty="0">
                  <a:latin typeface="+mj-lt"/>
                </a:rPr>
                <a:t>b)</a:t>
              </a:r>
            </a:p>
          </p:txBody>
        </p:sp>
      </p:grpSp>
      <p:sp>
        <p:nvSpPr>
          <p:cNvPr id="20" name="TextBox 19">
            <a:extLst>
              <a:ext uri="{FF2B5EF4-FFF2-40B4-BE49-F238E27FC236}">
                <a16:creationId xmlns:a16="http://schemas.microsoft.com/office/drawing/2014/main" id="{61C42FB9-F842-4AAC-BD99-DEB7F7F1A363}"/>
              </a:ext>
            </a:extLst>
          </p:cNvPr>
          <p:cNvSpPr txBox="1"/>
          <p:nvPr/>
        </p:nvSpPr>
        <p:spPr>
          <a:xfrm>
            <a:off x="0" y="5410200"/>
            <a:ext cx="9144000" cy="1323439"/>
          </a:xfrm>
          <a:prstGeom prst="rect">
            <a:avLst/>
          </a:prstGeom>
          <a:noFill/>
        </p:spPr>
        <p:txBody>
          <a:bodyPr wrap="square">
            <a:spAutoFit/>
          </a:bodyPr>
          <a:lstStyle/>
          <a:p>
            <a:r>
              <a:rPr lang="en-US" sz="2000" b="1" dirty="0">
                <a:latin typeface="+mj-lt"/>
              </a:rPr>
              <a:t>Fig 1</a:t>
            </a:r>
            <a:r>
              <a:rPr lang="en-US" sz="2000" dirty="0">
                <a:latin typeface="+mj-lt"/>
              </a:rPr>
              <a:t>. Tool performance at the genus level as quantified by a) the presence/absence metrics of purity and completeness (higher is better) and b) the relative abundance metrics of L1 norm error and Weighted </a:t>
            </a:r>
            <a:r>
              <a:rPr lang="en-US" sz="2000" dirty="0" err="1">
                <a:latin typeface="+mj-lt"/>
              </a:rPr>
              <a:t>UniFrac</a:t>
            </a:r>
            <a:r>
              <a:rPr lang="en-US" sz="2000" dirty="0">
                <a:latin typeface="+mj-lt"/>
              </a:rPr>
              <a:t> error (lower is better). Shades of the same color indicate different versions of the tool.</a:t>
            </a:r>
          </a:p>
        </p:txBody>
      </p:sp>
    </p:spTree>
    <p:extLst>
      <p:ext uri="{BB962C8B-B14F-4D97-AF65-F5344CB8AC3E}">
        <p14:creationId xmlns:p14="http://schemas.microsoft.com/office/powerpoint/2010/main" val="377727525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3429000" y="1981201"/>
            <a:ext cx="2286000" cy="400110"/>
          </a:xfrm>
          <a:prstGeom prst="rect">
            <a:avLst/>
          </a:prstGeom>
          <a:noFill/>
        </p:spPr>
        <p:txBody>
          <a:bodyPr wrap="square">
            <a:spAutoFit/>
          </a:bodyPr>
          <a:lstStyle/>
          <a:p>
            <a:r>
              <a:rPr lang="en-US" sz="2000" dirty="0">
                <a:latin typeface="+mj-lt"/>
              </a:rPr>
              <a:t>Evolution of a figure</a:t>
            </a:r>
          </a:p>
        </p:txBody>
      </p:sp>
      <p:graphicFrame>
        <p:nvGraphicFramePr>
          <p:cNvPr id="2" name="Object 1">
            <a:extLst>
              <a:ext uri="{FF2B5EF4-FFF2-40B4-BE49-F238E27FC236}">
                <a16:creationId xmlns:a16="http://schemas.microsoft.com/office/drawing/2014/main" id="{B49480C8-471D-4048-BAA3-471593A96B1E}"/>
              </a:ext>
            </a:extLst>
          </p:cNvPr>
          <p:cNvGraphicFramePr>
            <a:graphicFrameLocks noChangeAspect="1"/>
          </p:cNvGraphicFramePr>
          <p:nvPr>
            <p:extLst>
              <p:ext uri="{D42A27DB-BD31-4B8C-83A1-F6EECF244321}">
                <p14:modId xmlns:p14="http://schemas.microsoft.com/office/powerpoint/2010/main" val="1592576309"/>
              </p:ext>
            </p:extLst>
          </p:nvPr>
        </p:nvGraphicFramePr>
        <p:xfrm>
          <a:off x="1562100" y="2514600"/>
          <a:ext cx="6019800" cy="4100790"/>
        </p:xfrm>
        <a:graphic>
          <a:graphicData uri="http://schemas.openxmlformats.org/presentationml/2006/ole">
            <mc:AlternateContent xmlns:mc="http://schemas.openxmlformats.org/markup-compatibility/2006">
              <mc:Choice xmlns:v="urn:schemas-microsoft-com:vml" Requires="v">
                <p:oleObj name="Acrobat Document" r:id="rId3" imgW="7200519" imgH="4905254" progId="AcroExch.Document.DC">
                  <p:embed/>
                </p:oleObj>
              </mc:Choice>
              <mc:Fallback>
                <p:oleObj name="Acrobat Document" r:id="rId3" imgW="7200519" imgH="4905254" progId="AcroExch.Document.DC">
                  <p:embed/>
                  <p:pic>
                    <p:nvPicPr>
                      <p:cNvPr id="0" name=""/>
                      <p:cNvPicPr/>
                      <p:nvPr/>
                    </p:nvPicPr>
                    <p:blipFill>
                      <a:blip r:embed="rId4"/>
                      <a:stretch>
                        <a:fillRect/>
                      </a:stretch>
                    </p:blipFill>
                    <p:spPr>
                      <a:xfrm>
                        <a:off x="1562100" y="2514600"/>
                        <a:ext cx="6019800" cy="4100790"/>
                      </a:xfrm>
                      <a:prstGeom prst="rect">
                        <a:avLst/>
                      </a:prstGeom>
                    </p:spPr>
                  </p:pic>
                </p:oleObj>
              </mc:Fallback>
            </mc:AlternateContent>
          </a:graphicData>
        </a:graphic>
      </p:graphicFrame>
    </p:spTree>
    <p:extLst>
      <p:ext uri="{BB962C8B-B14F-4D97-AF65-F5344CB8AC3E}">
        <p14:creationId xmlns:p14="http://schemas.microsoft.com/office/powerpoint/2010/main" val="3654890461"/>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3" descr=" 4099"/>
          <p:cNvSpPr>
            <a:spLocks noChangeArrowheads="1"/>
          </p:cNvSpPr>
          <p:nvPr/>
        </p:nvSpPr>
        <p:spPr bwMode="auto">
          <a:xfrm>
            <a:off x="0" y="11430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Communication</a:t>
            </a:r>
          </a:p>
        </p:txBody>
      </p:sp>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Communication and Feedback</a:t>
            </a:r>
          </a:p>
        </p:txBody>
      </p:sp>
      <p:sp>
        <p:nvSpPr>
          <p:cNvPr id="10" name="AutoShape 3" descr=" 4099"/>
          <p:cNvSpPr>
            <a:spLocks noChangeArrowheads="1"/>
          </p:cNvSpPr>
          <p:nvPr/>
        </p:nvSpPr>
        <p:spPr bwMode="auto">
          <a:xfrm>
            <a:off x="0" y="3886200"/>
            <a:ext cx="3124199" cy="609600"/>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chemeClr val="bg1">
                    <a:lumMod val="75000"/>
                  </a:schemeClr>
                </a:solidFill>
                <a:latin typeface="+mj-lt"/>
              </a:rPr>
              <a:t>Feedback</a:t>
            </a:r>
          </a:p>
        </p:txBody>
      </p:sp>
      <p:sp>
        <p:nvSpPr>
          <p:cNvPr id="7" name="AutoShape 3" descr=" 4099">
            <a:extLst>
              <a:ext uri="{FF2B5EF4-FFF2-40B4-BE49-F238E27FC236}">
                <a16:creationId xmlns:a16="http://schemas.microsoft.com/office/drawing/2014/main" id="{08BD6A87-484E-4FB1-91A8-8D27AEB4E5F6}"/>
              </a:ext>
            </a:extLst>
          </p:cNvPr>
          <p:cNvSpPr>
            <a:spLocks noChangeArrowheads="1"/>
          </p:cNvSpPr>
          <p:nvPr/>
        </p:nvSpPr>
        <p:spPr bwMode="auto">
          <a:xfrm>
            <a:off x="457200" y="1871913"/>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latin typeface="+mj-lt"/>
              </a:rPr>
              <a:t>Written</a:t>
            </a:r>
          </a:p>
        </p:txBody>
      </p:sp>
      <p:sp>
        <p:nvSpPr>
          <p:cNvPr id="8" name="AutoShape 3" descr=" 4099">
            <a:extLst>
              <a:ext uri="{FF2B5EF4-FFF2-40B4-BE49-F238E27FC236}">
                <a16:creationId xmlns:a16="http://schemas.microsoft.com/office/drawing/2014/main" id="{DE3D9A2F-A5D6-46FC-86B0-42128D028842}"/>
              </a:ext>
            </a:extLst>
          </p:cNvPr>
          <p:cNvSpPr>
            <a:spLocks noChangeArrowheads="1"/>
          </p:cNvSpPr>
          <p:nvPr/>
        </p:nvSpPr>
        <p:spPr bwMode="auto">
          <a:xfrm>
            <a:off x="457200" y="2383757"/>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Oral</a:t>
            </a:r>
          </a:p>
        </p:txBody>
      </p:sp>
      <p:sp>
        <p:nvSpPr>
          <p:cNvPr id="12" name="AutoShape 3" descr=" 4099">
            <a:extLst>
              <a:ext uri="{FF2B5EF4-FFF2-40B4-BE49-F238E27FC236}">
                <a16:creationId xmlns:a16="http://schemas.microsoft.com/office/drawing/2014/main" id="{E605E0FB-183F-4BA3-856B-3BB422F0FA63}"/>
              </a:ext>
            </a:extLst>
          </p:cNvPr>
          <p:cNvSpPr>
            <a:spLocks noChangeArrowheads="1"/>
          </p:cNvSpPr>
          <p:nvPr/>
        </p:nvSpPr>
        <p:spPr bwMode="auto">
          <a:xfrm>
            <a:off x="461210" y="4599071"/>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rPr>
              <a:t>How to receive it</a:t>
            </a:r>
          </a:p>
        </p:txBody>
      </p:sp>
      <p:sp>
        <p:nvSpPr>
          <p:cNvPr id="13" name="AutoShape 3" descr=" 4099">
            <a:extLst>
              <a:ext uri="{FF2B5EF4-FFF2-40B4-BE49-F238E27FC236}">
                <a16:creationId xmlns:a16="http://schemas.microsoft.com/office/drawing/2014/main" id="{E0207E3C-88DF-4321-93E0-57358201CD3D}"/>
              </a:ext>
            </a:extLst>
          </p:cNvPr>
          <p:cNvSpPr>
            <a:spLocks noChangeArrowheads="1"/>
          </p:cNvSpPr>
          <p:nvPr/>
        </p:nvSpPr>
        <p:spPr bwMode="auto">
          <a:xfrm>
            <a:off x="461210" y="5083342"/>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rPr>
              <a:t>How to give it</a:t>
            </a:r>
          </a:p>
        </p:txBody>
      </p:sp>
      <p:sp>
        <p:nvSpPr>
          <p:cNvPr id="11" name="AutoShape 3" descr=" 4099">
            <a:extLst>
              <a:ext uri="{FF2B5EF4-FFF2-40B4-BE49-F238E27FC236}">
                <a16:creationId xmlns:a16="http://schemas.microsoft.com/office/drawing/2014/main" id="{F6A09FFE-8BF7-46DD-A244-9FADF70963FA}"/>
              </a:ext>
            </a:extLst>
          </p:cNvPr>
          <p:cNvSpPr>
            <a:spLocks noChangeArrowheads="1"/>
          </p:cNvSpPr>
          <p:nvPr/>
        </p:nvSpPr>
        <p:spPr bwMode="auto">
          <a:xfrm>
            <a:off x="457200" y="2895600"/>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Presentations</a:t>
            </a:r>
          </a:p>
        </p:txBody>
      </p:sp>
    </p:spTree>
    <p:extLst>
      <p:ext uri="{BB962C8B-B14F-4D97-AF65-F5344CB8AC3E}">
        <p14:creationId xmlns:p14="http://schemas.microsoft.com/office/powerpoint/2010/main" val="4245957554"/>
      </p:ext>
    </p:extLst>
  </p:cSld>
  <p:clrMapOvr>
    <a:masterClrMapping/>
  </p:clrMapOvr>
  <p:transition spd="med">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3429000" y="1981201"/>
            <a:ext cx="2286000" cy="400110"/>
          </a:xfrm>
          <a:prstGeom prst="rect">
            <a:avLst/>
          </a:prstGeom>
          <a:noFill/>
        </p:spPr>
        <p:txBody>
          <a:bodyPr wrap="square">
            <a:spAutoFit/>
          </a:bodyPr>
          <a:lstStyle/>
          <a:p>
            <a:r>
              <a:rPr lang="en-US" sz="2000" dirty="0">
                <a:latin typeface="+mj-lt"/>
              </a:rPr>
              <a:t>Evolution of a figure</a:t>
            </a:r>
          </a:p>
        </p:txBody>
      </p:sp>
      <p:graphicFrame>
        <p:nvGraphicFramePr>
          <p:cNvPr id="3" name="Object 2">
            <a:extLst>
              <a:ext uri="{FF2B5EF4-FFF2-40B4-BE49-F238E27FC236}">
                <a16:creationId xmlns:a16="http://schemas.microsoft.com/office/drawing/2014/main" id="{8689ADAE-069F-43C7-910F-2197536711B7}"/>
              </a:ext>
            </a:extLst>
          </p:cNvPr>
          <p:cNvGraphicFramePr>
            <a:graphicFrameLocks noChangeAspect="1"/>
          </p:cNvGraphicFramePr>
          <p:nvPr>
            <p:extLst>
              <p:ext uri="{D42A27DB-BD31-4B8C-83A1-F6EECF244321}">
                <p14:modId xmlns:p14="http://schemas.microsoft.com/office/powerpoint/2010/main" val="3547282552"/>
              </p:ext>
            </p:extLst>
          </p:nvPr>
        </p:nvGraphicFramePr>
        <p:xfrm>
          <a:off x="91467" y="3330395"/>
          <a:ext cx="4156139" cy="1653086"/>
        </p:xfrm>
        <a:graphic>
          <a:graphicData uri="http://schemas.openxmlformats.org/presentationml/2006/ole">
            <mc:AlternateContent xmlns:mc="http://schemas.openxmlformats.org/markup-compatibility/2006">
              <mc:Choice xmlns:v="urn:schemas-microsoft-com:vml" Requires="v">
                <p:oleObj name="Acrobat Document" r:id="rId3" imgW="5914683" imgH="2352334" progId="AcroExch.Document.DC">
                  <p:embed/>
                </p:oleObj>
              </mc:Choice>
              <mc:Fallback>
                <p:oleObj name="Acrobat Document" r:id="rId3" imgW="5914683" imgH="2352334" progId="AcroExch.Document.DC">
                  <p:embed/>
                  <p:pic>
                    <p:nvPicPr>
                      <p:cNvPr id="0" name=""/>
                      <p:cNvPicPr/>
                      <p:nvPr/>
                    </p:nvPicPr>
                    <p:blipFill>
                      <a:blip r:embed="rId4"/>
                      <a:stretch>
                        <a:fillRect/>
                      </a:stretch>
                    </p:blipFill>
                    <p:spPr>
                      <a:xfrm>
                        <a:off x="91467" y="3330395"/>
                        <a:ext cx="4156139" cy="1653086"/>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92BFF68-D33C-8569-444A-4C35AB7D1F94}"/>
              </a:ext>
            </a:extLst>
          </p:cNvPr>
          <p:cNvPicPr>
            <a:picLocks noChangeAspect="1"/>
          </p:cNvPicPr>
          <p:nvPr/>
        </p:nvPicPr>
        <p:blipFill>
          <a:blip r:embed="rId5"/>
          <a:stretch>
            <a:fillRect/>
          </a:stretch>
        </p:blipFill>
        <p:spPr>
          <a:xfrm>
            <a:off x="4267200" y="3020134"/>
            <a:ext cx="4717943" cy="3040862"/>
          </a:xfrm>
          <a:prstGeom prst="rect">
            <a:avLst/>
          </a:prstGeom>
        </p:spPr>
      </p:pic>
    </p:spTree>
    <p:extLst>
      <p:ext uri="{BB962C8B-B14F-4D97-AF65-F5344CB8AC3E}">
        <p14:creationId xmlns:p14="http://schemas.microsoft.com/office/powerpoint/2010/main" val="359860333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797004"/>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09600" y="1254204"/>
            <a:ext cx="3263586" cy="400110"/>
          </a:xfrm>
          <a:prstGeom prst="rect">
            <a:avLst/>
          </a:prstGeom>
        </p:spPr>
        <p:txBody>
          <a:bodyPr wrap="none">
            <a:spAutoFit/>
          </a:bodyPr>
          <a:lstStyle/>
          <a:p>
            <a:r>
              <a:rPr lang="en-US" sz="2000" dirty="0">
                <a:latin typeface="+mj-lt"/>
              </a:rPr>
              <a:t>Use graphic design principles </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27256" y="1504890"/>
            <a:ext cx="5029200" cy="400110"/>
          </a:xfrm>
          <a:prstGeom prst="rect">
            <a:avLst/>
          </a:prstGeom>
          <a:noFill/>
        </p:spPr>
        <p:txBody>
          <a:bodyPr wrap="square">
            <a:spAutoFit/>
          </a:bodyPr>
          <a:lstStyle/>
          <a:p>
            <a:r>
              <a:rPr lang="en-US" sz="2000" dirty="0">
                <a:latin typeface="+mj-lt"/>
              </a:rPr>
              <a:t>to make self-contained figures that tell a story</a:t>
            </a:r>
          </a:p>
        </p:txBody>
      </p:sp>
      <p:sp>
        <p:nvSpPr>
          <p:cNvPr id="5" name="TextBox 4">
            <a:extLst>
              <a:ext uri="{FF2B5EF4-FFF2-40B4-BE49-F238E27FC236}">
                <a16:creationId xmlns:a16="http://schemas.microsoft.com/office/drawing/2014/main" id="{5E7EB360-1897-49DF-866F-F20F37F6C9EC}"/>
              </a:ext>
            </a:extLst>
          </p:cNvPr>
          <p:cNvSpPr txBox="1"/>
          <p:nvPr/>
        </p:nvSpPr>
        <p:spPr>
          <a:xfrm>
            <a:off x="3429000" y="1981201"/>
            <a:ext cx="2286000" cy="400110"/>
          </a:xfrm>
          <a:prstGeom prst="rect">
            <a:avLst/>
          </a:prstGeom>
          <a:noFill/>
        </p:spPr>
        <p:txBody>
          <a:bodyPr wrap="square">
            <a:spAutoFit/>
          </a:bodyPr>
          <a:lstStyle/>
          <a:p>
            <a:r>
              <a:rPr lang="en-US" sz="2000" dirty="0">
                <a:latin typeface="+mj-lt"/>
              </a:rPr>
              <a:t>Evolution of a figure</a:t>
            </a:r>
          </a:p>
        </p:txBody>
      </p:sp>
      <p:pic>
        <p:nvPicPr>
          <p:cNvPr id="4" name="Picture 3">
            <a:extLst>
              <a:ext uri="{FF2B5EF4-FFF2-40B4-BE49-F238E27FC236}">
                <a16:creationId xmlns:a16="http://schemas.microsoft.com/office/drawing/2014/main" id="{FD3BA6A0-1782-2B65-0FC5-DDA7036D26CE}"/>
              </a:ext>
            </a:extLst>
          </p:cNvPr>
          <p:cNvPicPr>
            <a:picLocks noChangeAspect="1"/>
          </p:cNvPicPr>
          <p:nvPr/>
        </p:nvPicPr>
        <p:blipFill>
          <a:blip r:embed="rId3"/>
          <a:stretch>
            <a:fillRect/>
          </a:stretch>
        </p:blipFill>
        <p:spPr>
          <a:xfrm>
            <a:off x="1562100" y="2391296"/>
            <a:ext cx="6019800" cy="4314661"/>
          </a:xfrm>
          <a:prstGeom prst="rect">
            <a:avLst/>
          </a:prstGeom>
        </p:spPr>
      </p:pic>
    </p:spTree>
    <p:extLst>
      <p:ext uri="{BB962C8B-B14F-4D97-AF65-F5344CB8AC3E}">
        <p14:creationId xmlns:p14="http://schemas.microsoft.com/office/powerpoint/2010/main" val="267670210"/>
      </p:ext>
    </p:extLst>
  </p:cSld>
  <p:clrMapOvr>
    <a:masterClrMapping/>
  </p:clrMapOvr>
  <p:transition spd="med">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3683509"/>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4250637"/>
            <a:ext cx="3116431" cy="400110"/>
          </a:xfrm>
          <a:prstGeom prst="rect">
            <a:avLst/>
          </a:prstGeom>
        </p:spPr>
        <p:txBody>
          <a:bodyPr wrap="none">
            <a:spAutoFit/>
          </a:bodyPr>
          <a:lstStyle/>
          <a:p>
            <a:r>
              <a:rPr lang="en-US" sz="2000" dirty="0">
                <a:latin typeface="+mj-lt"/>
              </a:rPr>
              <a:t>Makes it easy to understand</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4648200"/>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68144" y="5235714"/>
            <a:ext cx="3263586" cy="400110"/>
          </a:xfrm>
          <a:prstGeom prst="rect">
            <a:avLst/>
          </a:prstGeom>
        </p:spPr>
        <p:txBody>
          <a:bodyPr wrap="none">
            <a:spAutoFit/>
          </a:bodyPr>
          <a:lstStyle/>
          <a:p>
            <a:r>
              <a:rPr lang="en-US" sz="2000" dirty="0">
                <a:latin typeface="+mj-lt"/>
              </a:rPr>
              <a:t>Use graphic design principles </a:t>
            </a:r>
          </a:p>
        </p:txBody>
      </p:sp>
      <p:sp>
        <p:nvSpPr>
          <p:cNvPr id="40" name="AutoShape 3" descr=" 4099">
            <a:extLst>
              <a:ext uri="{FF2B5EF4-FFF2-40B4-BE49-F238E27FC236}">
                <a16:creationId xmlns:a16="http://schemas.microsoft.com/office/drawing/2014/main" id="{AD70AC08-B9DD-4281-9AD6-B09C01F39EA8}"/>
              </a:ext>
            </a:extLst>
          </p:cNvPr>
          <p:cNvSpPr>
            <a:spLocks noChangeArrowheads="1"/>
          </p:cNvSpPr>
          <p:nvPr/>
        </p:nvSpPr>
        <p:spPr bwMode="auto">
          <a:xfrm>
            <a:off x="21265" y="6019800"/>
            <a:ext cx="2721935"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brevity</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85800" y="5562600"/>
            <a:ext cx="5029200" cy="400110"/>
          </a:xfrm>
          <a:prstGeom prst="rect">
            <a:avLst/>
          </a:prstGeom>
          <a:noFill/>
        </p:spPr>
        <p:txBody>
          <a:bodyPr wrap="square">
            <a:spAutoFit/>
          </a:bodyPr>
          <a:lstStyle/>
          <a:p>
            <a:r>
              <a:rPr lang="en-US" sz="2000" dirty="0">
                <a:latin typeface="+mj-lt"/>
              </a:rPr>
              <a:t>to make self-contained figures that tell a story</a:t>
            </a:r>
          </a:p>
        </p:txBody>
      </p:sp>
    </p:spTree>
    <p:extLst>
      <p:ext uri="{BB962C8B-B14F-4D97-AF65-F5344CB8AC3E}">
        <p14:creationId xmlns:p14="http://schemas.microsoft.com/office/powerpoint/2010/main" val="307920497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hidden"/>
                                      </p:to>
                                    </p:set>
                                  </p:childTnLst>
                                </p:cTn>
                              </p:par>
                              <p:par>
                                <p:cTn id="35" presetID="42" presetClass="path" presetSubtype="0" accel="50000" decel="50000" fill="hold" grpId="1" nodeType="withEffect">
                                  <p:stCondLst>
                                    <p:cond delay="0"/>
                                  </p:stCondLst>
                                  <p:childTnLst>
                                    <p:animMotion origin="layout" path="M -1.66667E-6 -3.33333E-6 L -0.00104 -0.75902 " pathEditMode="relative" rAng="0" ptsTypes="AA">
                                      <p:cBhvr>
                                        <p:cTn id="36" dur="2000" fill="hold"/>
                                        <p:tgtEl>
                                          <p:spTgt spid="40"/>
                                        </p:tgtEl>
                                        <p:attrNameLst>
                                          <p:attrName>ppt_x</p:attrName>
                                          <p:attrName>ppt_y</p:attrName>
                                        </p:attrNameLst>
                                      </p:cBhvr>
                                      <p:rCtr x="-52" y="-3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2" grpId="0" animBg="1"/>
      <p:bldP spid="16" grpId="0"/>
      <p:bldP spid="20" grpId="0"/>
      <p:bldP spid="21" grpId="0"/>
      <p:bldP spid="3" grpId="0" animBg="1"/>
      <p:bldP spid="11" grpId="0"/>
      <p:bldP spid="4" grpId="0" animBg="1"/>
      <p:bldP spid="35" grpId="0"/>
      <p:bldP spid="37" grpId="0" animBg="1"/>
      <p:bldP spid="38" grpId="0"/>
      <p:bldP spid="40" grpId="0" animBg="1"/>
      <p:bldP spid="40" grpId="1" animBg="1"/>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6132128" cy="400110"/>
          </a:xfrm>
          <a:prstGeom prst="rect">
            <a:avLst/>
          </a:prstGeom>
        </p:spPr>
        <p:txBody>
          <a:bodyPr wrap="none">
            <a:spAutoFit/>
          </a:bodyPr>
          <a:lstStyle/>
          <a:p>
            <a:r>
              <a:rPr lang="en-US" sz="2000" dirty="0">
                <a:latin typeface="+mj-lt"/>
              </a:rPr>
              <a:t>Ruthlessly edit until you say what you need, and no more</a:t>
            </a:r>
          </a:p>
        </p:txBody>
      </p:sp>
      <p:sp>
        <p:nvSpPr>
          <p:cNvPr id="40" name="AutoShape 3" descr=" 4099">
            <a:extLst>
              <a:ext uri="{FF2B5EF4-FFF2-40B4-BE49-F238E27FC236}">
                <a16:creationId xmlns:a16="http://schemas.microsoft.com/office/drawing/2014/main" id="{AD70AC08-B9DD-4281-9AD6-B09C01F39EA8}"/>
              </a:ext>
            </a:extLst>
          </p:cNvPr>
          <p:cNvSpPr>
            <a:spLocks noChangeArrowheads="1"/>
          </p:cNvSpPr>
          <p:nvPr/>
        </p:nvSpPr>
        <p:spPr bwMode="auto">
          <a:xfrm>
            <a:off x="0" y="762000"/>
            <a:ext cx="2721935"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brevity</a:t>
            </a:r>
          </a:p>
        </p:txBody>
      </p:sp>
      <p:sp>
        <p:nvSpPr>
          <p:cNvPr id="18" name="TextBox 17">
            <a:extLst>
              <a:ext uri="{FF2B5EF4-FFF2-40B4-BE49-F238E27FC236}">
                <a16:creationId xmlns:a16="http://schemas.microsoft.com/office/drawing/2014/main" id="{C93C5DF8-54C6-4E74-9742-893CD14790F9}"/>
              </a:ext>
            </a:extLst>
          </p:cNvPr>
          <p:cNvSpPr txBox="1"/>
          <p:nvPr/>
        </p:nvSpPr>
        <p:spPr>
          <a:xfrm>
            <a:off x="0" y="2679680"/>
            <a:ext cx="9067800" cy="3416320"/>
          </a:xfrm>
          <a:prstGeom prst="rect">
            <a:avLst/>
          </a:prstGeom>
          <a:noFill/>
        </p:spPr>
        <p:txBody>
          <a:bodyPr wrap="square">
            <a:spAutoFit/>
          </a:bodyPr>
          <a:lstStyle/>
          <a:p>
            <a:pPr algn="just" rtl="0">
              <a:spcBef>
                <a:spcPts val="1200"/>
              </a:spcBef>
              <a:spcAft>
                <a:spcPts val="0"/>
              </a:spcAft>
            </a:pPr>
            <a:r>
              <a:rPr lang="en-US" sz="1200" b="0" i="0" u="none" strike="noStrike" dirty="0">
                <a:solidFill>
                  <a:srgbClr val="333333"/>
                </a:solidFill>
                <a:effectLst/>
                <a:latin typeface="Arial" panose="020B0604020202020204" pitchFamily="34" charset="0"/>
              </a:rPr>
              <a:t>When researchers study </a:t>
            </a:r>
            <a:r>
              <a:rPr lang="en-US" sz="1200" b="0" i="1" u="none" strike="noStrike" dirty="0">
                <a:solidFill>
                  <a:srgbClr val="333333"/>
                </a:solidFill>
                <a:effectLst/>
                <a:latin typeface="Arial" panose="020B0604020202020204" pitchFamily="34" charset="0"/>
              </a:rPr>
              <a:t>in vivo</a:t>
            </a:r>
            <a:r>
              <a:rPr lang="en-US" sz="1200" b="0" i="0" u="none" strike="noStrike" dirty="0">
                <a:solidFill>
                  <a:srgbClr val="333333"/>
                </a:solidFill>
                <a:effectLst/>
                <a:latin typeface="Arial" panose="020B0604020202020204" pitchFamily="34" charset="0"/>
              </a:rPr>
              <a:t> human pathogens, one frequently utilized approach is to isolate genetic material contained in a sample and then enrich the typically very low concentration pathogen genomic sequences in order to facilitate sequencing. While pathogen concentration is increased using this method, a majority of the sequencing data obtained still originates from host DNA as well as microbial community DNA (aka the metagenome) from microbes in and on the host. Currently, researchers then discard this non-pathogen DNA in order to focus on the pathogen associated sequences. This discarding of data means missing out on potential interesting interactions between the microbiome, the pathogen, and the host. We propose to remedy this situation by investigating how these previously discarded sequences may be utilized to study microbiome/pathogen interactions. Importantly, the aforementioned pathogen DNA enrichment process may result in biases in the resulting metagenomic data, so we propose to investigate how exactly the data is biased in the enrichment step. We will accomplish this by defining a metric that measures how non-pathogen sequences are affected in the enrichment step (a so-called “hybridization metric”). We will benchmark this metric by utilizing paired samples: samples that underwent the enrichment process before sequencing, and those that remained unenriched. With this validated metric, we will then be able to computational de-bias enriched data, thereby recovering the previously discarded sequences. This data will then allow us to investigate interesting questions such as “is microbial composition associated with pathogen outbreaks?”, “how does the microbiome influence (or is influenced by) pathogen evolution?” and “is the microbial composition associated with pathogen-induced disease progression?”. Lastly, we will provide to the broader community of pathogen researchers the resulting computational pipeline to recover and de-bias this previously discarded data.</a:t>
            </a:r>
            <a:endParaRPr lang="en-US" sz="1200" b="0" dirty="0">
              <a:effectLst/>
            </a:endParaRPr>
          </a:p>
          <a:p>
            <a:br>
              <a:rPr lang="en-US" sz="1200" dirty="0"/>
            </a:br>
            <a:endParaRPr lang="en-US" sz="1200" dirty="0"/>
          </a:p>
        </p:txBody>
      </p:sp>
      <p:sp>
        <p:nvSpPr>
          <p:cNvPr id="6" name="Rectangle 5">
            <a:extLst>
              <a:ext uri="{FF2B5EF4-FFF2-40B4-BE49-F238E27FC236}">
                <a16:creationId xmlns:a16="http://schemas.microsoft.com/office/drawing/2014/main" id="{EAEBEA00-27F6-4C4E-820E-C6847594160A}"/>
              </a:ext>
            </a:extLst>
          </p:cNvPr>
          <p:cNvSpPr/>
          <p:nvPr/>
        </p:nvSpPr>
        <p:spPr>
          <a:xfrm>
            <a:off x="0" y="2133600"/>
            <a:ext cx="1217513" cy="400110"/>
          </a:xfrm>
          <a:prstGeom prst="rect">
            <a:avLst/>
          </a:prstGeom>
        </p:spPr>
        <p:txBody>
          <a:bodyPr wrap="none">
            <a:spAutoFit/>
          </a:bodyPr>
          <a:lstStyle/>
          <a:p>
            <a:r>
              <a:rPr lang="en-US" sz="2000" dirty="0">
                <a:latin typeface="+mj-lt"/>
              </a:rPr>
              <a:t>Version 1:</a:t>
            </a:r>
          </a:p>
        </p:txBody>
      </p:sp>
    </p:spTree>
    <p:extLst>
      <p:ext uri="{BB962C8B-B14F-4D97-AF65-F5344CB8AC3E}">
        <p14:creationId xmlns:p14="http://schemas.microsoft.com/office/powerpoint/2010/main" val="251385411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6132128" cy="400110"/>
          </a:xfrm>
          <a:prstGeom prst="rect">
            <a:avLst/>
          </a:prstGeom>
        </p:spPr>
        <p:txBody>
          <a:bodyPr wrap="none">
            <a:spAutoFit/>
          </a:bodyPr>
          <a:lstStyle/>
          <a:p>
            <a:r>
              <a:rPr lang="en-US" sz="2000" dirty="0">
                <a:latin typeface="+mj-lt"/>
              </a:rPr>
              <a:t>Ruthlessly edit until you say what you need, and no more</a:t>
            </a:r>
          </a:p>
        </p:txBody>
      </p:sp>
      <p:sp>
        <p:nvSpPr>
          <p:cNvPr id="40" name="AutoShape 3" descr=" 4099">
            <a:extLst>
              <a:ext uri="{FF2B5EF4-FFF2-40B4-BE49-F238E27FC236}">
                <a16:creationId xmlns:a16="http://schemas.microsoft.com/office/drawing/2014/main" id="{AD70AC08-B9DD-4281-9AD6-B09C01F39EA8}"/>
              </a:ext>
            </a:extLst>
          </p:cNvPr>
          <p:cNvSpPr>
            <a:spLocks noChangeArrowheads="1"/>
          </p:cNvSpPr>
          <p:nvPr/>
        </p:nvSpPr>
        <p:spPr bwMode="auto">
          <a:xfrm>
            <a:off x="0" y="762000"/>
            <a:ext cx="2721935"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brevity</a:t>
            </a:r>
          </a:p>
        </p:txBody>
      </p:sp>
      <p:sp>
        <p:nvSpPr>
          <p:cNvPr id="18" name="TextBox 17">
            <a:extLst>
              <a:ext uri="{FF2B5EF4-FFF2-40B4-BE49-F238E27FC236}">
                <a16:creationId xmlns:a16="http://schemas.microsoft.com/office/drawing/2014/main" id="{C93C5DF8-54C6-4E74-9742-893CD14790F9}"/>
              </a:ext>
            </a:extLst>
          </p:cNvPr>
          <p:cNvSpPr txBox="1"/>
          <p:nvPr/>
        </p:nvSpPr>
        <p:spPr>
          <a:xfrm>
            <a:off x="0" y="2679680"/>
            <a:ext cx="9067800" cy="3754874"/>
          </a:xfrm>
          <a:prstGeom prst="rect">
            <a:avLst/>
          </a:prstGeom>
          <a:noFill/>
        </p:spPr>
        <p:txBody>
          <a:bodyPr wrap="square">
            <a:spAutoFit/>
          </a:bodyPr>
          <a:lstStyle/>
          <a:p>
            <a:pPr algn="just" rtl="0">
              <a:spcBef>
                <a:spcPts val="1200"/>
              </a:spcBef>
              <a:spcAft>
                <a:spcPts val="0"/>
              </a:spcAft>
            </a:pPr>
            <a:r>
              <a:rPr lang="en-US" sz="1200" b="0" i="0" u="none" strike="noStrike" dirty="0">
                <a:effectLst/>
                <a:latin typeface="Arial" panose="020B0604020202020204" pitchFamily="34" charset="0"/>
                <a:cs typeface="Arial" panose="020B0604020202020204" pitchFamily="34" charset="0"/>
              </a:rPr>
              <a:t>When researchers study human-infecting viruses using clinical samples, one frequently utilized approach is to isolate all the genetic material contained in a sample and then enrich the low-concentration virus of interest in order to facilitate sequencing. This increases the concentration of the virus, but the small size of most viruses means that most of the sequencing data still originates from the host as well as nearby non-target microbes (aka the microbial metagenome). This non-target microbial data is discarded or ignored, which means that interactions between co-occurring microbes, viruses, and the host are likewise overlooked. </a:t>
            </a:r>
          </a:p>
          <a:p>
            <a:pPr algn="just" rtl="0">
              <a:spcBef>
                <a:spcPts val="1200"/>
              </a:spcBef>
              <a:spcAft>
                <a:spcPts val="0"/>
              </a:spcAft>
            </a:pPr>
            <a:endParaRPr lang="en-US" sz="1200" b="0" dirty="0">
              <a:effectLst/>
              <a:latin typeface="Arial" panose="020B0604020202020204" pitchFamily="34" charset="0"/>
              <a:cs typeface="Arial" panose="020B0604020202020204" pitchFamily="34" charset="0"/>
            </a:endParaRPr>
          </a:p>
          <a:p>
            <a:pPr algn="just" rtl="0">
              <a:spcBef>
                <a:spcPts val="0"/>
              </a:spcBef>
              <a:spcAft>
                <a:spcPts val="0"/>
              </a:spcAft>
            </a:pPr>
            <a:r>
              <a:rPr lang="en-US" sz="1200" b="0" i="0" u="none" strike="noStrike" dirty="0">
                <a:effectLst/>
                <a:latin typeface="Arial" panose="020B0604020202020204" pitchFamily="34" charset="0"/>
                <a:cs typeface="Arial" panose="020B0604020202020204" pitchFamily="34" charset="0"/>
              </a:rPr>
              <a:t>We will remedy this situation by investigating how these previously discarded or “leftover” sequences may be utilized to study microbiome-virus interactions. We will first investigate whether the microbial metagenome data are biased by the target-enrichment step. This entails defining a metric to measure how non-target sequences are affected in the enrichment step (a so-called “hybridization metric”). Next, we will benchmark this metric by utilizing samples that are deep-sequenced prior to target-enrichment, as well as after enrichment. </a:t>
            </a:r>
          </a:p>
          <a:p>
            <a:pPr algn="just" rtl="0">
              <a:spcBef>
                <a:spcPts val="0"/>
              </a:spcBef>
              <a:spcAft>
                <a:spcPts val="0"/>
              </a:spcAft>
            </a:pPr>
            <a:endParaRPr lang="en-US" sz="1200" dirty="0">
              <a:latin typeface="Arial" panose="020B0604020202020204" pitchFamily="34" charset="0"/>
              <a:cs typeface="Arial" panose="020B0604020202020204" pitchFamily="34" charset="0"/>
            </a:endParaRPr>
          </a:p>
          <a:p>
            <a:pPr algn="just" rtl="0">
              <a:spcBef>
                <a:spcPts val="0"/>
              </a:spcBef>
              <a:spcAft>
                <a:spcPts val="0"/>
              </a:spcAft>
            </a:pPr>
            <a:r>
              <a:rPr lang="en-US" sz="1200" b="0" i="0" u="none" strike="noStrike" dirty="0">
                <a:effectLst/>
                <a:latin typeface="Arial" panose="020B0604020202020204" pitchFamily="34" charset="0"/>
                <a:cs typeface="Arial" panose="020B0604020202020204" pitchFamily="34" charset="0"/>
              </a:rPr>
              <a:t>Our goal, finally, is to computationally de-bias the “leftover” data from viral oligo-enrichment-based sequencing, thereby recovering data from the previously discarded sequences. With this, we can then investigate how the microbial metagenome mixture and abundance relates to viral outbreaks, disease progression, and/or changes in the viral population. We anticipate that this hybridization metric will have broad applicability in the community of pathogen-focused researchers, with uses far beyond those we envision here.</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AEBEA00-27F6-4C4E-820E-C6847594160A}"/>
              </a:ext>
            </a:extLst>
          </p:cNvPr>
          <p:cNvSpPr/>
          <p:nvPr/>
        </p:nvSpPr>
        <p:spPr>
          <a:xfrm>
            <a:off x="0" y="2133600"/>
            <a:ext cx="1562800" cy="400110"/>
          </a:xfrm>
          <a:prstGeom prst="rect">
            <a:avLst/>
          </a:prstGeom>
        </p:spPr>
        <p:txBody>
          <a:bodyPr wrap="none">
            <a:spAutoFit/>
          </a:bodyPr>
          <a:lstStyle/>
          <a:p>
            <a:r>
              <a:rPr lang="en-US" sz="2000" dirty="0">
                <a:latin typeface="+mj-lt"/>
              </a:rPr>
              <a:t>Final version:</a:t>
            </a:r>
          </a:p>
        </p:txBody>
      </p:sp>
    </p:spTree>
    <p:extLst>
      <p:ext uri="{BB962C8B-B14F-4D97-AF65-F5344CB8AC3E}">
        <p14:creationId xmlns:p14="http://schemas.microsoft.com/office/powerpoint/2010/main" val="3088274996"/>
      </p:ext>
    </p:extLst>
  </p:cSld>
  <p:clrMapOvr>
    <a:masterClrMapping/>
  </p:clrMapOvr>
  <p:transition spd="med">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6132128" cy="400110"/>
          </a:xfrm>
          <a:prstGeom prst="rect">
            <a:avLst/>
          </a:prstGeom>
        </p:spPr>
        <p:txBody>
          <a:bodyPr wrap="none">
            <a:spAutoFit/>
          </a:bodyPr>
          <a:lstStyle/>
          <a:p>
            <a:r>
              <a:rPr lang="en-US" sz="2000" dirty="0">
                <a:latin typeface="+mj-lt"/>
              </a:rPr>
              <a:t>Ruthlessly edit until you say what you need, and no more</a:t>
            </a:r>
          </a:p>
        </p:txBody>
      </p:sp>
      <p:sp>
        <p:nvSpPr>
          <p:cNvPr id="40" name="AutoShape 3" descr=" 4099">
            <a:extLst>
              <a:ext uri="{FF2B5EF4-FFF2-40B4-BE49-F238E27FC236}">
                <a16:creationId xmlns:a16="http://schemas.microsoft.com/office/drawing/2014/main" id="{AD70AC08-B9DD-4281-9AD6-B09C01F39EA8}"/>
              </a:ext>
            </a:extLst>
          </p:cNvPr>
          <p:cNvSpPr>
            <a:spLocks noChangeArrowheads="1"/>
          </p:cNvSpPr>
          <p:nvPr/>
        </p:nvSpPr>
        <p:spPr bwMode="auto">
          <a:xfrm>
            <a:off x="0" y="762000"/>
            <a:ext cx="2721935"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brevity</a:t>
            </a:r>
          </a:p>
        </p:txBody>
      </p:sp>
      <p:sp>
        <p:nvSpPr>
          <p:cNvPr id="18" name="TextBox 17">
            <a:extLst>
              <a:ext uri="{FF2B5EF4-FFF2-40B4-BE49-F238E27FC236}">
                <a16:creationId xmlns:a16="http://schemas.microsoft.com/office/drawing/2014/main" id="{C93C5DF8-54C6-4E74-9742-893CD14790F9}"/>
              </a:ext>
            </a:extLst>
          </p:cNvPr>
          <p:cNvSpPr txBox="1"/>
          <p:nvPr/>
        </p:nvSpPr>
        <p:spPr>
          <a:xfrm>
            <a:off x="0" y="2679680"/>
            <a:ext cx="9067800" cy="3754874"/>
          </a:xfrm>
          <a:prstGeom prst="rect">
            <a:avLst/>
          </a:prstGeom>
          <a:noFill/>
        </p:spPr>
        <p:txBody>
          <a:bodyPr wrap="square">
            <a:spAutoFit/>
          </a:bodyPr>
          <a:lstStyle/>
          <a:p>
            <a:pPr algn="just" rtl="0">
              <a:spcBef>
                <a:spcPts val="1200"/>
              </a:spcBef>
              <a:spcAft>
                <a:spcPts val="0"/>
              </a:spcAft>
            </a:pPr>
            <a:r>
              <a:rPr lang="en-US" sz="1200" b="0" i="0" u="none" strike="noStrike" dirty="0">
                <a:solidFill>
                  <a:srgbClr val="333333"/>
                </a:solidFill>
                <a:effectLst/>
                <a:latin typeface="Arial" panose="020B0604020202020204" pitchFamily="34" charset="0"/>
                <a:cs typeface="Arial" panose="020B0604020202020204" pitchFamily="34" charset="0"/>
              </a:rPr>
              <a:t>When </a:t>
            </a:r>
            <a:r>
              <a:rPr lang="en-US" sz="1200" b="0" i="0" u="none" strike="noStrike" dirty="0">
                <a:solidFill>
                  <a:schemeClr val="accent1">
                    <a:lumMod val="75000"/>
                  </a:schemeClr>
                </a:solidFill>
                <a:effectLst/>
                <a:latin typeface="Arial" panose="020B0604020202020204" pitchFamily="34" charset="0"/>
                <a:cs typeface="Arial" panose="020B0604020202020204" pitchFamily="34" charset="0"/>
              </a:rPr>
              <a:t>researchers</a:t>
            </a:r>
            <a:r>
              <a:rPr lang="en-US" sz="1200" b="0" i="0" u="none" strike="noStrike" dirty="0">
                <a:solidFill>
                  <a:srgbClr val="333333"/>
                </a:solidFill>
                <a:effectLst/>
                <a:latin typeface="Arial" panose="020B0604020202020204" pitchFamily="34" charset="0"/>
                <a:cs typeface="Arial" panose="020B0604020202020204" pitchFamily="34" charset="0"/>
              </a:rPr>
              <a:t> study human-infecting viruses using clinical samples, one frequently utilized approach is to isolate all the genetic material contained in a sample and then enrich the low-concentration virus of interest in order to facilitate sequencing. This increases the concentration of the virus, but the small size of most viruses means that most of the sequencing data still originates from the host as well as nearby non-target microbes (aka the microbial metagenome). This non-target microbial data is discarded or ignored, which means that interactions between co-occurring microbes, viruses, and the host are likewise </a:t>
            </a:r>
            <a:r>
              <a:rPr lang="en-US" sz="1200" b="0" i="0" u="none" strike="noStrike" dirty="0">
                <a:solidFill>
                  <a:schemeClr val="accent3">
                    <a:lumMod val="75000"/>
                  </a:schemeClr>
                </a:solidFill>
                <a:effectLst/>
                <a:latin typeface="Arial" panose="020B0604020202020204" pitchFamily="34" charset="0"/>
                <a:cs typeface="Arial" panose="020B0604020202020204" pitchFamily="34" charset="0"/>
              </a:rPr>
              <a:t>overlooked</a:t>
            </a:r>
            <a:r>
              <a:rPr lang="en-US" sz="1200" b="0" i="0" u="none" strike="noStrike" dirty="0">
                <a:solidFill>
                  <a:srgbClr val="333333"/>
                </a:solidFill>
                <a:effectLst/>
                <a:latin typeface="Arial" panose="020B0604020202020204" pitchFamily="34" charset="0"/>
                <a:cs typeface="Arial" panose="020B0604020202020204" pitchFamily="34" charset="0"/>
              </a:rPr>
              <a:t>. </a:t>
            </a:r>
          </a:p>
          <a:p>
            <a:pPr algn="just" rtl="0">
              <a:spcBef>
                <a:spcPts val="1200"/>
              </a:spcBef>
              <a:spcAft>
                <a:spcPts val="0"/>
              </a:spcAft>
            </a:pPr>
            <a:endParaRPr lang="en-US" sz="1200" b="0" dirty="0">
              <a:effectLst/>
              <a:latin typeface="Arial" panose="020B0604020202020204" pitchFamily="34" charset="0"/>
              <a:cs typeface="Arial" panose="020B0604020202020204" pitchFamily="34" charset="0"/>
            </a:endParaRPr>
          </a:p>
          <a:p>
            <a:pPr algn="just" rtl="0">
              <a:spcBef>
                <a:spcPts val="0"/>
              </a:spcBef>
              <a:spcAft>
                <a:spcPts val="0"/>
              </a:spcAft>
            </a:pPr>
            <a:r>
              <a:rPr lang="en-US" sz="1200" b="0" i="0" u="none" strike="noStrike" dirty="0">
                <a:solidFill>
                  <a:schemeClr val="accent3">
                    <a:lumMod val="75000"/>
                  </a:schemeClr>
                </a:solidFill>
                <a:effectLst/>
                <a:latin typeface="Arial" panose="020B0604020202020204" pitchFamily="34" charset="0"/>
                <a:cs typeface="Arial" panose="020B0604020202020204" pitchFamily="34" charset="0"/>
              </a:rPr>
              <a:t>We will remedy this situation </a:t>
            </a:r>
            <a:r>
              <a:rPr lang="en-US" sz="1200" b="0" i="0" u="none" strike="noStrike" dirty="0">
                <a:solidFill>
                  <a:srgbClr val="C00000"/>
                </a:solidFill>
                <a:effectLst/>
                <a:latin typeface="Arial" panose="020B0604020202020204" pitchFamily="34" charset="0"/>
                <a:cs typeface="Arial" panose="020B0604020202020204" pitchFamily="34" charset="0"/>
              </a:rPr>
              <a:t>by investigating how these previously discarded or “leftover” sequences may be utilized to study microbiome-virus interactions</a:t>
            </a:r>
            <a:r>
              <a:rPr lang="en-US" sz="1200" b="0" i="0" u="none" strike="noStrike" dirty="0">
                <a:solidFill>
                  <a:srgbClr val="333333"/>
                </a:solidFill>
                <a:effectLst/>
                <a:latin typeface="Arial" panose="020B0604020202020204" pitchFamily="34" charset="0"/>
                <a:cs typeface="Arial" panose="020B0604020202020204" pitchFamily="34" charset="0"/>
              </a:rPr>
              <a:t>. We will </a:t>
            </a:r>
            <a:r>
              <a:rPr lang="en-US" sz="1200" b="0" i="0" u="none" strike="noStrike" dirty="0">
                <a:solidFill>
                  <a:srgbClr val="C00000"/>
                </a:solidFill>
                <a:effectLst/>
                <a:latin typeface="Arial" panose="020B0604020202020204" pitchFamily="34" charset="0"/>
                <a:cs typeface="Arial" panose="020B0604020202020204" pitchFamily="34" charset="0"/>
              </a:rPr>
              <a:t>first</a:t>
            </a:r>
            <a:r>
              <a:rPr lang="en-US" sz="1200" b="0" i="0" u="none" strike="noStrike" dirty="0">
                <a:solidFill>
                  <a:srgbClr val="333333"/>
                </a:solidFill>
                <a:effectLst/>
                <a:latin typeface="Arial" panose="020B0604020202020204" pitchFamily="34" charset="0"/>
                <a:cs typeface="Arial" panose="020B0604020202020204" pitchFamily="34" charset="0"/>
              </a:rPr>
              <a:t> investigate whether the microbial metagenome data are biased by the target-enrichment step. This entails defining a metric to measure how non-target sequences are affected in the enrichment step (a so-called “hybridization metric”). </a:t>
            </a:r>
            <a:r>
              <a:rPr lang="en-US" sz="1200" b="0" i="0" u="none" strike="noStrike" dirty="0">
                <a:solidFill>
                  <a:srgbClr val="C00000"/>
                </a:solidFill>
                <a:effectLst/>
                <a:latin typeface="Arial" panose="020B0604020202020204" pitchFamily="34" charset="0"/>
                <a:cs typeface="Arial" panose="020B0604020202020204" pitchFamily="34" charset="0"/>
              </a:rPr>
              <a:t>Next</a:t>
            </a:r>
            <a:r>
              <a:rPr lang="en-US" sz="1200" b="0" i="0" u="none" strike="noStrike" dirty="0">
                <a:solidFill>
                  <a:srgbClr val="333333"/>
                </a:solidFill>
                <a:effectLst/>
                <a:latin typeface="Arial" panose="020B0604020202020204" pitchFamily="34" charset="0"/>
                <a:cs typeface="Arial" panose="020B0604020202020204" pitchFamily="34" charset="0"/>
              </a:rPr>
              <a:t>, we will benchmark this metric by utilizing samples that are deep-sequenced prior to target-enrichment, as well as after enrichment. </a:t>
            </a:r>
          </a:p>
          <a:p>
            <a:pPr algn="just" rtl="0">
              <a:spcBef>
                <a:spcPts val="0"/>
              </a:spcBef>
              <a:spcAft>
                <a:spcPts val="0"/>
              </a:spcAft>
            </a:pPr>
            <a:endParaRPr lang="en-US" sz="1200" dirty="0">
              <a:solidFill>
                <a:srgbClr val="333333"/>
              </a:solidFill>
              <a:latin typeface="Arial" panose="020B0604020202020204" pitchFamily="34" charset="0"/>
              <a:cs typeface="Arial" panose="020B0604020202020204" pitchFamily="34" charset="0"/>
            </a:endParaRPr>
          </a:p>
          <a:p>
            <a:pPr algn="just" rtl="0">
              <a:spcBef>
                <a:spcPts val="0"/>
              </a:spcBef>
              <a:spcAft>
                <a:spcPts val="0"/>
              </a:spcAft>
            </a:pPr>
            <a:r>
              <a:rPr lang="en-US" sz="1200" b="0" i="0" u="none" strike="noStrike" dirty="0">
                <a:solidFill>
                  <a:srgbClr val="C00000"/>
                </a:solidFill>
                <a:effectLst/>
                <a:latin typeface="Arial" panose="020B0604020202020204" pitchFamily="34" charset="0"/>
                <a:cs typeface="Arial" panose="020B0604020202020204" pitchFamily="34" charset="0"/>
              </a:rPr>
              <a:t>Our goal, finally, is</a:t>
            </a:r>
            <a:r>
              <a:rPr lang="en-US" sz="1200" b="0" i="0" u="none" strike="noStrike" dirty="0">
                <a:solidFill>
                  <a:schemeClr val="accent3">
                    <a:lumMod val="75000"/>
                  </a:schemeClr>
                </a:solidFill>
                <a:effectLst/>
                <a:latin typeface="Arial" panose="020B0604020202020204" pitchFamily="34" charset="0"/>
                <a:cs typeface="Arial" panose="020B0604020202020204" pitchFamily="34" charset="0"/>
              </a:rPr>
              <a:t> </a:t>
            </a:r>
            <a:r>
              <a:rPr lang="en-US" sz="1200" b="0" i="0" u="none" strike="noStrike" dirty="0">
                <a:solidFill>
                  <a:srgbClr val="333333"/>
                </a:solidFill>
                <a:effectLst/>
                <a:latin typeface="Arial" panose="020B0604020202020204" pitchFamily="34" charset="0"/>
                <a:cs typeface="Arial" panose="020B0604020202020204" pitchFamily="34" charset="0"/>
              </a:rPr>
              <a:t>to computationally de-bias the “leftover” data from viral oligo-enrichment-based sequencing, thereby recovering data from the previously discarded sequences. With this, we can then investigate how the microbial metagenome mixture and abundance relates to viral outbreaks, disease progression, and/or changes in the viral population. </a:t>
            </a:r>
            <a:r>
              <a:rPr lang="en-US" sz="1200" b="0" i="0" u="none" strike="noStrike" dirty="0">
                <a:solidFill>
                  <a:srgbClr val="002060"/>
                </a:solidFill>
                <a:effectLst/>
                <a:latin typeface="Arial" panose="020B0604020202020204" pitchFamily="34" charset="0"/>
                <a:cs typeface="Arial" panose="020B0604020202020204" pitchFamily="34" charset="0"/>
              </a:rPr>
              <a:t>We anticipate that this hybridization metric will have broad applicability in the community of pathogen-focused researchers, with uses far beyond those we envision here.</a:t>
            </a:r>
            <a:endParaRPr lang="en-US" sz="1200" b="0" dirty="0">
              <a:solidFill>
                <a:srgbClr val="002060"/>
              </a:solidFill>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AEBEA00-27F6-4C4E-820E-C6847594160A}"/>
              </a:ext>
            </a:extLst>
          </p:cNvPr>
          <p:cNvSpPr/>
          <p:nvPr/>
        </p:nvSpPr>
        <p:spPr>
          <a:xfrm>
            <a:off x="0" y="2133600"/>
            <a:ext cx="1562800" cy="400110"/>
          </a:xfrm>
          <a:prstGeom prst="rect">
            <a:avLst/>
          </a:prstGeom>
        </p:spPr>
        <p:txBody>
          <a:bodyPr wrap="none">
            <a:spAutoFit/>
          </a:bodyPr>
          <a:lstStyle/>
          <a:p>
            <a:r>
              <a:rPr lang="en-US" sz="2000" dirty="0">
                <a:latin typeface="+mj-lt"/>
              </a:rPr>
              <a:t>Final version:</a:t>
            </a:r>
          </a:p>
        </p:txBody>
      </p:sp>
    </p:spTree>
    <p:extLst>
      <p:ext uri="{BB962C8B-B14F-4D97-AF65-F5344CB8AC3E}">
        <p14:creationId xmlns:p14="http://schemas.microsoft.com/office/powerpoint/2010/main" val="2438667642"/>
      </p:ext>
    </p:extLst>
  </p:cSld>
  <p:clrMapOvr>
    <a:masterClrMapping/>
  </p:clrMapOvr>
  <p:transition spd="med">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 conclusion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
        <p:nvSpPr>
          <p:cNvPr id="3" name="AutoShape 3" descr=" 4099">
            <a:extLst>
              <a:ext uri="{FF2B5EF4-FFF2-40B4-BE49-F238E27FC236}">
                <a16:creationId xmlns:a16="http://schemas.microsoft.com/office/drawing/2014/main" id="{7CC96E5C-5439-4100-8D70-8C1EE7A63664}"/>
              </a:ext>
            </a:extLst>
          </p:cNvPr>
          <p:cNvSpPr>
            <a:spLocks noChangeArrowheads="1"/>
          </p:cNvSpPr>
          <p:nvPr/>
        </p:nvSpPr>
        <p:spPr bwMode="auto">
          <a:xfrm>
            <a:off x="0" y="2718819"/>
            <a:ext cx="3886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Know why you are writing</a:t>
            </a:r>
          </a:p>
        </p:txBody>
      </p:sp>
      <p:sp>
        <p:nvSpPr>
          <p:cNvPr id="11" name="Rectangle 10">
            <a:extLst>
              <a:ext uri="{FF2B5EF4-FFF2-40B4-BE49-F238E27FC236}">
                <a16:creationId xmlns:a16="http://schemas.microsoft.com/office/drawing/2014/main" id="{73F9F769-922D-4CA5-BD02-952B8B24A052}"/>
              </a:ext>
            </a:extLst>
          </p:cNvPr>
          <p:cNvSpPr/>
          <p:nvPr/>
        </p:nvSpPr>
        <p:spPr>
          <a:xfrm>
            <a:off x="609600" y="3265558"/>
            <a:ext cx="4307589" cy="400110"/>
          </a:xfrm>
          <a:prstGeom prst="rect">
            <a:avLst/>
          </a:prstGeom>
        </p:spPr>
        <p:txBody>
          <a:bodyPr wrap="none">
            <a:spAutoFit/>
          </a:bodyPr>
          <a:lstStyle/>
          <a:p>
            <a:r>
              <a:rPr lang="en-US" sz="2000" dirty="0">
                <a:latin typeface="+mj-lt"/>
              </a:rPr>
              <a:t>Not clear to you = not clear to audience</a:t>
            </a:r>
          </a:p>
        </p:txBody>
      </p:sp>
      <p:sp>
        <p:nvSpPr>
          <p:cNvPr id="4" name="AutoShape 3" descr=" 4099">
            <a:extLst>
              <a:ext uri="{FF2B5EF4-FFF2-40B4-BE49-F238E27FC236}">
                <a16:creationId xmlns:a16="http://schemas.microsoft.com/office/drawing/2014/main" id="{9949F920-77CC-411E-A2EB-4E58D38E2C5C}"/>
              </a:ext>
            </a:extLst>
          </p:cNvPr>
          <p:cNvSpPr>
            <a:spLocks noChangeArrowheads="1"/>
          </p:cNvSpPr>
          <p:nvPr/>
        </p:nvSpPr>
        <p:spPr bwMode="auto">
          <a:xfrm>
            <a:off x="0" y="3683509"/>
            <a:ext cx="42672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structural clarity</a:t>
            </a:r>
          </a:p>
        </p:txBody>
      </p:sp>
      <p:sp>
        <p:nvSpPr>
          <p:cNvPr id="35" name="Rectangle 34">
            <a:extLst>
              <a:ext uri="{FF2B5EF4-FFF2-40B4-BE49-F238E27FC236}">
                <a16:creationId xmlns:a16="http://schemas.microsoft.com/office/drawing/2014/main" id="{7A97DBA8-1DC9-4B41-B111-79272AD3BBD4}"/>
              </a:ext>
            </a:extLst>
          </p:cNvPr>
          <p:cNvSpPr/>
          <p:nvPr/>
        </p:nvSpPr>
        <p:spPr>
          <a:xfrm>
            <a:off x="609600" y="4250637"/>
            <a:ext cx="3116431" cy="400110"/>
          </a:xfrm>
          <a:prstGeom prst="rect">
            <a:avLst/>
          </a:prstGeom>
        </p:spPr>
        <p:txBody>
          <a:bodyPr wrap="none">
            <a:spAutoFit/>
          </a:bodyPr>
          <a:lstStyle/>
          <a:p>
            <a:r>
              <a:rPr lang="en-US" sz="2000" dirty="0">
                <a:latin typeface="+mj-lt"/>
              </a:rPr>
              <a:t>Makes it easy to understand</a:t>
            </a:r>
          </a:p>
        </p:txBody>
      </p:sp>
      <p:sp>
        <p:nvSpPr>
          <p:cNvPr id="37" name="AutoShape 3" descr=" 4099">
            <a:extLst>
              <a:ext uri="{FF2B5EF4-FFF2-40B4-BE49-F238E27FC236}">
                <a16:creationId xmlns:a16="http://schemas.microsoft.com/office/drawing/2014/main" id="{567A6C57-D2AF-4025-AFA2-20B46B56E5AF}"/>
              </a:ext>
            </a:extLst>
          </p:cNvPr>
          <p:cNvSpPr>
            <a:spLocks noChangeArrowheads="1"/>
          </p:cNvSpPr>
          <p:nvPr/>
        </p:nvSpPr>
        <p:spPr bwMode="auto">
          <a:xfrm>
            <a:off x="0" y="4648200"/>
            <a:ext cx="4495800" cy="5334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A figure is worth 5,000 words</a:t>
            </a:r>
          </a:p>
        </p:txBody>
      </p:sp>
      <p:sp>
        <p:nvSpPr>
          <p:cNvPr id="38" name="Rectangle 37">
            <a:extLst>
              <a:ext uri="{FF2B5EF4-FFF2-40B4-BE49-F238E27FC236}">
                <a16:creationId xmlns:a16="http://schemas.microsoft.com/office/drawing/2014/main" id="{E2E7AD2C-D276-48DA-BCA6-616EFE39C156}"/>
              </a:ext>
            </a:extLst>
          </p:cNvPr>
          <p:cNvSpPr/>
          <p:nvPr/>
        </p:nvSpPr>
        <p:spPr>
          <a:xfrm>
            <a:off x="668144" y="5235714"/>
            <a:ext cx="3263586" cy="400110"/>
          </a:xfrm>
          <a:prstGeom prst="rect">
            <a:avLst/>
          </a:prstGeom>
        </p:spPr>
        <p:txBody>
          <a:bodyPr wrap="none">
            <a:spAutoFit/>
          </a:bodyPr>
          <a:lstStyle/>
          <a:p>
            <a:r>
              <a:rPr lang="en-US" sz="2000" dirty="0">
                <a:latin typeface="+mj-lt"/>
              </a:rPr>
              <a:t>Use graphic design principles </a:t>
            </a:r>
          </a:p>
        </p:txBody>
      </p:sp>
      <p:sp>
        <p:nvSpPr>
          <p:cNvPr id="40" name="AutoShape 3" descr=" 4099">
            <a:extLst>
              <a:ext uri="{FF2B5EF4-FFF2-40B4-BE49-F238E27FC236}">
                <a16:creationId xmlns:a16="http://schemas.microsoft.com/office/drawing/2014/main" id="{AD70AC08-B9DD-4281-9AD6-B09C01F39EA8}"/>
              </a:ext>
            </a:extLst>
          </p:cNvPr>
          <p:cNvSpPr>
            <a:spLocks noChangeArrowheads="1"/>
          </p:cNvSpPr>
          <p:nvPr/>
        </p:nvSpPr>
        <p:spPr bwMode="auto">
          <a:xfrm>
            <a:off x="21265" y="6019800"/>
            <a:ext cx="2721935"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Emphasize brevity</a:t>
            </a:r>
          </a:p>
        </p:txBody>
      </p:sp>
      <p:sp>
        <p:nvSpPr>
          <p:cNvPr id="42" name="TextBox 41">
            <a:extLst>
              <a:ext uri="{FF2B5EF4-FFF2-40B4-BE49-F238E27FC236}">
                <a16:creationId xmlns:a16="http://schemas.microsoft.com/office/drawing/2014/main" id="{0901351B-36CF-4841-BD41-D6AEB77337E1}"/>
              </a:ext>
            </a:extLst>
          </p:cNvPr>
          <p:cNvSpPr txBox="1"/>
          <p:nvPr/>
        </p:nvSpPr>
        <p:spPr>
          <a:xfrm>
            <a:off x="685800" y="5562600"/>
            <a:ext cx="5029200" cy="400110"/>
          </a:xfrm>
          <a:prstGeom prst="rect">
            <a:avLst/>
          </a:prstGeom>
          <a:noFill/>
        </p:spPr>
        <p:txBody>
          <a:bodyPr wrap="square">
            <a:spAutoFit/>
          </a:bodyPr>
          <a:lstStyle/>
          <a:p>
            <a:r>
              <a:rPr lang="en-US" sz="2000" dirty="0">
                <a:latin typeface="+mj-lt"/>
              </a:rPr>
              <a:t>to make self-contained figures that tell a story</a:t>
            </a:r>
          </a:p>
        </p:txBody>
      </p:sp>
    </p:spTree>
    <p:extLst>
      <p:ext uri="{BB962C8B-B14F-4D97-AF65-F5344CB8AC3E}">
        <p14:creationId xmlns:p14="http://schemas.microsoft.com/office/powerpoint/2010/main" val="2949422361"/>
      </p:ext>
    </p:extLst>
  </p:cSld>
  <p:clrMapOvr>
    <a:masterClrMapping/>
  </p:clrMapOvr>
  <p:transition spd="med">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3" descr=" 4099"/>
          <p:cNvSpPr>
            <a:spLocks noChangeArrowheads="1"/>
          </p:cNvSpPr>
          <p:nvPr/>
        </p:nvSpPr>
        <p:spPr bwMode="auto">
          <a:xfrm>
            <a:off x="0" y="11430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Communication</a:t>
            </a:r>
          </a:p>
        </p:txBody>
      </p:sp>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Communication and Feedback</a:t>
            </a:r>
          </a:p>
        </p:txBody>
      </p:sp>
      <p:sp>
        <p:nvSpPr>
          <p:cNvPr id="10" name="AutoShape 3" descr=" 4099"/>
          <p:cNvSpPr>
            <a:spLocks noChangeArrowheads="1"/>
          </p:cNvSpPr>
          <p:nvPr/>
        </p:nvSpPr>
        <p:spPr bwMode="auto">
          <a:xfrm>
            <a:off x="0" y="3886200"/>
            <a:ext cx="3124199" cy="609600"/>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chemeClr val="bg1">
                    <a:lumMod val="75000"/>
                  </a:schemeClr>
                </a:solidFill>
                <a:latin typeface="+mj-lt"/>
              </a:rPr>
              <a:t>Feedback</a:t>
            </a:r>
          </a:p>
        </p:txBody>
      </p:sp>
      <p:sp>
        <p:nvSpPr>
          <p:cNvPr id="7" name="AutoShape 3" descr=" 4099">
            <a:extLst>
              <a:ext uri="{FF2B5EF4-FFF2-40B4-BE49-F238E27FC236}">
                <a16:creationId xmlns:a16="http://schemas.microsoft.com/office/drawing/2014/main" id="{08BD6A87-484E-4FB1-91A8-8D27AEB4E5F6}"/>
              </a:ext>
            </a:extLst>
          </p:cNvPr>
          <p:cNvSpPr>
            <a:spLocks noChangeArrowheads="1"/>
          </p:cNvSpPr>
          <p:nvPr/>
        </p:nvSpPr>
        <p:spPr bwMode="auto">
          <a:xfrm>
            <a:off x="457200" y="1871913"/>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latin typeface="+mj-lt"/>
              </a:rPr>
              <a:t>Written</a:t>
            </a:r>
          </a:p>
        </p:txBody>
      </p:sp>
      <p:sp>
        <p:nvSpPr>
          <p:cNvPr id="8" name="AutoShape 3" descr=" 4099">
            <a:extLst>
              <a:ext uri="{FF2B5EF4-FFF2-40B4-BE49-F238E27FC236}">
                <a16:creationId xmlns:a16="http://schemas.microsoft.com/office/drawing/2014/main" id="{DE3D9A2F-A5D6-46FC-86B0-42128D028842}"/>
              </a:ext>
            </a:extLst>
          </p:cNvPr>
          <p:cNvSpPr>
            <a:spLocks noChangeArrowheads="1"/>
          </p:cNvSpPr>
          <p:nvPr/>
        </p:nvSpPr>
        <p:spPr bwMode="auto">
          <a:xfrm>
            <a:off x="457200" y="2383757"/>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Oral</a:t>
            </a:r>
          </a:p>
        </p:txBody>
      </p:sp>
      <p:sp>
        <p:nvSpPr>
          <p:cNvPr id="12" name="AutoShape 3" descr=" 4099">
            <a:extLst>
              <a:ext uri="{FF2B5EF4-FFF2-40B4-BE49-F238E27FC236}">
                <a16:creationId xmlns:a16="http://schemas.microsoft.com/office/drawing/2014/main" id="{E605E0FB-183F-4BA3-856B-3BB422F0FA63}"/>
              </a:ext>
            </a:extLst>
          </p:cNvPr>
          <p:cNvSpPr>
            <a:spLocks noChangeArrowheads="1"/>
          </p:cNvSpPr>
          <p:nvPr/>
        </p:nvSpPr>
        <p:spPr bwMode="auto">
          <a:xfrm>
            <a:off x="461210" y="4599071"/>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rPr>
              <a:t>How to receive it</a:t>
            </a:r>
          </a:p>
        </p:txBody>
      </p:sp>
      <p:sp>
        <p:nvSpPr>
          <p:cNvPr id="13" name="AutoShape 3" descr=" 4099">
            <a:extLst>
              <a:ext uri="{FF2B5EF4-FFF2-40B4-BE49-F238E27FC236}">
                <a16:creationId xmlns:a16="http://schemas.microsoft.com/office/drawing/2014/main" id="{E0207E3C-88DF-4321-93E0-57358201CD3D}"/>
              </a:ext>
            </a:extLst>
          </p:cNvPr>
          <p:cNvSpPr>
            <a:spLocks noChangeArrowheads="1"/>
          </p:cNvSpPr>
          <p:nvPr/>
        </p:nvSpPr>
        <p:spPr bwMode="auto">
          <a:xfrm>
            <a:off x="461210" y="5083342"/>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rPr>
              <a:t>How to give it</a:t>
            </a:r>
          </a:p>
        </p:txBody>
      </p:sp>
      <p:sp>
        <p:nvSpPr>
          <p:cNvPr id="11" name="AutoShape 3" descr=" 4099">
            <a:extLst>
              <a:ext uri="{FF2B5EF4-FFF2-40B4-BE49-F238E27FC236}">
                <a16:creationId xmlns:a16="http://schemas.microsoft.com/office/drawing/2014/main" id="{F6A09FFE-8BF7-46DD-A244-9FADF70963FA}"/>
              </a:ext>
            </a:extLst>
          </p:cNvPr>
          <p:cNvSpPr>
            <a:spLocks noChangeArrowheads="1"/>
          </p:cNvSpPr>
          <p:nvPr/>
        </p:nvSpPr>
        <p:spPr bwMode="auto">
          <a:xfrm>
            <a:off x="457200" y="2895600"/>
            <a:ext cx="2662989" cy="403058"/>
          </a:xfrm>
          <a:prstGeom prst="roundRect">
            <a:avLst>
              <a:gd name="adj" fmla="val 16667"/>
            </a:avLst>
          </a:prstGeom>
          <a:solidFill>
            <a:schemeClr val="bg1">
              <a:lumMod val="9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Presentations</a:t>
            </a:r>
          </a:p>
        </p:txBody>
      </p:sp>
    </p:spTree>
    <p:extLst>
      <p:ext uri="{BB962C8B-B14F-4D97-AF65-F5344CB8AC3E}">
        <p14:creationId xmlns:p14="http://schemas.microsoft.com/office/powerpoint/2010/main" val="2452760967"/>
      </p:ext>
    </p:extLst>
  </p:cSld>
  <p:clrMapOvr>
    <a:masterClrMapping/>
  </p:clrMapOvr>
  <p:transition spd="med">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3" descr=" 4099"/>
          <p:cNvSpPr>
            <a:spLocks noChangeArrowheads="1"/>
          </p:cNvSpPr>
          <p:nvPr/>
        </p:nvSpPr>
        <p:spPr bwMode="auto">
          <a:xfrm>
            <a:off x="0" y="1143000"/>
            <a:ext cx="3124199" cy="609600"/>
          </a:xfrm>
          <a:prstGeom prst="roundRect">
            <a:avLst>
              <a:gd name="adj" fmla="val 16667"/>
            </a:avLst>
          </a:prstGeom>
          <a:solidFill>
            <a:schemeClr val="bg1">
              <a:lumMod val="8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chemeClr val="bg1">
                    <a:lumMod val="75000"/>
                  </a:schemeClr>
                </a:solidFill>
                <a:latin typeface="+mj-lt"/>
              </a:rPr>
              <a:t>Communication</a:t>
            </a:r>
          </a:p>
        </p:txBody>
      </p:sp>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Communication and Feedback</a:t>
            </a:r>
          </a:p>
        </p:txBody>
      </p:sp>
      <p:sp>
        <p:nvSpPr>
          <p:cNvPr id="10" name="AutoShape 3" descr=" 4099"/>
          <p:cNvSpPr>
            <a:spLocks noChangeArrowheads="1"/>
          </p:cNvSpPr>
          <p:nvPr/>
        </p:nvSpPr>
        <p:spPr bwMode="auto">
          <a:xfrm>
            <a:off x="0" y="38862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Feedback</a:t>
            </a:r>
          </a:p>
        </p:txBody>
      </p:sp>
      <p:sp>
        <p:nvSpPr>
          <p:cNvPr id="7" name="AutoShape 3" descr=" 4099">
            <a:extLst>
              <a:ext uri="{FF2B5EF4-FFF2-40B4-BE49-F238E27FC236}">
                <a16:creationId xmlns:a16="http://schemas.microsoft.com/office/drawing/2014/main" id="{08BD6A87-484E-4FB1-91A8-8D27AEB4E5F6}"/>
              </a:ext>
            </a:extLst>
          </p:cNvPr>
          <p:cNvSpPr>
            <a:spLocks noChangeArrowheads="1"/>
          </p:cNvSpPr>
          <p:nvPr/>
        </p:nvSpPr>
        <p:spPr bwMode="auto">
          <a:xfrm>
            <a:off x="457200" y="1871913"/>
            <a:ext cx="2662989" cy="403058"/>
          </a:xfrm>
          <a:prstGeom prst="roundRect">
            <a:avLst>
              <a:gd name="adj" fmla="val 16667"/>
            </a:avLst>
          </a:prstGeom>
          <a:solidFill>
            <a:schemeClr val="bg1">
              <a:lumMod val="8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Written</a:t>
            </a:r>
          </a:p>
        </p:txBody>
      </p:sp>
      <p:sp>
        <p:nvSpPr>
          <p:cNvPr id="8" name="AutoShape 3" descr=" 4099">
            <a:extLst>
              <a:ext uri="{FF2B5EF4-FFF2-40B4-BE49-F238E27FC236}">
                <a16:creationId xmlns:a16="http://schemas.microsoft.com/office/drawing/2014/main" id="{DE3D9A2F-A5D6-46FC-86B0-42128D028842}"/>
              </a:ext>
            </a:extLst>
          </p:cNvPr>
          <p:cNvSpPr>
            <a:spLocks noChangeArrowheads="1"/>
          </p:cNvSpPr>
          <p:nvPr/>
        </p:nvSpPr>
        <p:spPr bwMode="auto">
          <a:xfrm>
            <a:off x="457200" y="2383757"/>
            <a:ext cx="2662989" cy="403058"/>
          </a:xfrm>
          <a:prstGeom prst="roundRect">
            <a:avLst>
              <a:gd name="adj" fmla="val 16667"/>
            </a:avLst>
          </a:prstGeom>
          <a:solidFill>
            <a:schemeClr val="bg1">
              <a:lumMod val="8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Oral</a:t>
            </a:r>
          </a:p>
        </p:txBody>
      </p:sp>
      <p:sp>
        <p:nvSpPr>
          <p:cNvPr id="12" name="AutoShape 3" descr=" 4099">
            <a:extLst>
              <a:ext uri="{FF2B5EF4-FFF2-40B4-BE49-F238E27FC236}">
                <a16:creationId xmlns:a16="http://schemas.microsoft.com/office/drawing/2014/main" id="{E605E0FB-183F-4BA3-856B-3BB422F0FA63}"/>
              </a:ext>
            </a:extLst>
          </p:cNvPr>
          <p:cNvSpPr>
            <a:spLocks noChangeArrowheads="1"/>
          </p:cNvSpPr>
          <p:nvPr/>
        </p:nvSpPr>
        <p:spPr bwMode="auto">
          <a:xfrm>
            <a:off x="461210" y="4599071"/>
            <a:ext cx="2662989" cy="403058"/>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rgbClr val="000000"/>
                </a:solidFill>
              </a:rPr>
              <a:t>How to receive it</a:t>
            </a:r>
          </a:p>
        </p:txBody>
      </p:sp>
      <p:sp>
        <p:nvSpPr>
          <p:cNvPr id="13" name="AutoShape 3" descr=" 4099">
            <a:extLst>
              <a:ext uri="{FF2B5EF4-FFF2-40B4-BE49-F238E27FC236}">
                <a16:creationId xmlns:a16="http://schemas.microsoft.com/office/drawing/2014/main" id="{E0207E3C-88DF-4321-93E0-57358201CD3D}"/>
              </a:ext>
            </a:extLst>
          </p:cNvPr>
          <p:cNvSpPr>
            <a:spLocks noChangeArrowheads="1"/>
          </p:cNvSpPr>
          <p:nvPr/>
        </p:nvSpPr>
        <p:spPr bwMode="auto">
          <a:xfrm>
            <a:off x="461210" y="5083342"/>
            <a:ext cx="2662989" cy="403058"/>
          </a:xfrm>
          <a:prstGeom prst="roundRect">
            <a:avLst>
              <a:gd name="adj" fmla="val 16667"/>
            </a:avLst>
          </a:prstGeom>
          <a:solidFill>
            <a:schemeClr val="bg1">
              <a:lumMod val="8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rPr>
              <a:t>How to give it</a:t>
            </a:r>
          </a:p>
        </p:txBody>
      </p:sp>
      <p:sp>
        <p:nvSpPr>
          <p:cNvPr id="11" name="AutoShape 3" descr=" 4099">
            <a:extLst>
              <a:ext uri="{FF2B5EF4-FFF2-40B4-BE49-F238E27FC236}">
                <a16:creationId xmlns:a16="http://schemas.microsoft.com/office/drawing/2014/main" id="{F6A09FFE-8BF7-46DD-A244-9FADF70963FA}"/>
              </a:ext>
            </a:extLst>
          </p:cNvPr>
          <p:cNvSpPr>
            <a:spLocks noChangeArrowheads="1"/>
          </p:cNvSpPr>
          <p:nvPr/>
        </p:nvSpPr>
        <p:spPr bwMode="auto">
          <a:xfrm>
            <a:off x="457200" y="2895600"/>
            <a:ext cx="2662989" cy="403058"/>
          </a:xfrm>
          <a:prstGeom prst="roundRect">
            <a:avLst>
              <a:gd name="adj" fmla="val 16667"/>
            </a:avLst>
          </a:prstGeom>
          <a:solidFill>
            <a:schemeClr val="bg1">
              <a:lumMod val="8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400" dirty="0">
                <a:solidFill>
                  <a:schemeClr val="bg1">
                    <a:lumMod val="75000"/>
                  </a:schemeClr>
                </a:solidFill>
                <a:latin typeface="+mj-lt"/>
              </a:rPr>
              <a:t>Presentations</a:t>
            </a:r>
          </a:p>
        </p:txBody>
      </p:sp>
    </p:spTree>
    <p:extLst>
      <p:ext uri="{BB962C8B-B14F-4D97-AF65-F5344CB8AC3E}">
        <p14:creationId xmlns:p14="http://schemas.microsoft.com/office/powerpoint/2010/main" val="3435775930"/>
      </p:ext>
    </p:extLst>
  </p:cSld>
  <p:clrMapOvr>
    <a:masterClrMapping/>
  </p:clrMapOvr>
  <p:transition spd="med">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Feedback</a:t>
            </a:r>
          </a:p>
        </p:txBody>
      </p:sp>
      <p:sp>
        <p:nvSpPr>
          <p:cNvPr id="10" name="AutoShape 3" descr=" 4099"/>
          <p:cNvSpPr>
            <a:spLocks noChangeArrowheads="1"/>
          </p:cNvSpPr>
          <p:nvPr/>
        </p:nvSpPr>
        <p:spPr bwMode="auto">
          <a:xfrm>
            <a:off x="0" y="914400"/>
            <a:ext cx="3124199"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How to receive it</a:t>
            </a:r>
          </a:p>
        </p:txBody>
      </p:sp>
      <p:sp>
        <p:nvSpPr>
          <p:cNvPr id="14" name="TextBox 13">
            <a:extLst>
              <a:ext uri="{FF2B5EF4-FFF2-40B4-BE49-F238E27FC236}">
                <a16:creationId xmlns:a16="http://schemas.microsoft.com/office/drawing/2014/main" id="{C41AFC81-AD0D-4779-A3C0-A8F2D6A7EA76}"/>
              </a:ext>
            </a:extLst>
          </p:cNvPr>
          <p:cNvSpPr txBox="1"/>
          <p:nvPr/>
        </p:nvSpPr>
        <p:spPr>
          <a:xfrm>
            <a:off x="3352800" y="1066800"/>
            <a:ext cx="3733800" cy="369332"/>
          </a:xfrm>
          <a:prstGeom prst="rect">
            <a:avLst/>
          </a:prstGeom>
          <a:noFill/>
        </p:spPr>
        <p:txBody>
          <a:bodyPr wrap="square">
            <a:spAutoFit/>
          </a:bodyPr>
          <a:lstStyle/>
          <a:p>
            <a:r>
              <a:rPr lang="en-US" dirty="0"/>
              <a:t>See: </a:t>
            </a:r>
            <a:r>
              <a:rPr lang="en-US" dirty="0">
                <a:hlinkClick r:id="rId3"/>
              </a:rPr>
              <a:t>https://youtu.be/ivmJMpSNYEE</a:t>
            </a:r>
            <a:r>
              <a:rPr lang="en-US" dirty="0"/>
              <a:t> </a:t>
            </a:r>
          </a:p>
        </p:txBody>
      </p:sp>
      <p:sp>
        <p:nvSpPr>
          <p:cNvPr id="4" name="TextBox 3">
            <a:extLst>
              <a:ext uri="{FF2B5EF4-FFF2-40B4-BE49-F238E27FC236}">
                <a16:creationId xmlns:a16="http://schemas.microsoft.com/office/drawing/2014/main" id="{8D438C9E-5419-4D14-9442-DFD053D74E44}"/>
              </a:ext>
            </a:extLst>
          </p:cNvPr>
          <p:cNvSpPr txBox="1"/>
          <p:nvPr/>
        </p:nvSpPr>
        <p:spPr>
          <a:xfrm>
            <a:off x="990600" y="2514600"/>
            <a:ext cx="1066800" cy="369332"/>
          </a:xfrm>
          <a:prstGeom prst="rect">
            <a:avLst/>
          </a:prstGeom>
          <a:noFill/>
        </p:spPr>
        <p:txBody>
          <a:bodyPr wrap="square">
            <a:spAutoFit/>
          </a:bodyPr>
          <a:lstStyle/>
          <a:p>
            <a:r>
              <a:rPr lang="en-US" dirty="0"/>
              <a:t>Absorb</a:t>
            </a:r>
          </a:p>
        </p:txBody>
      </p:sp>
      <p:sp>
        <p:nvSpPr>
          <p:cNvPr id="19" name="AutoShape 3" descr=" 4099">
            <a:extLst>
              <a:ext uri="{FF2B5EF4-FFF2-40B4-BE49-F238E27FC236}">
                <a16:creationId xmlns:a16="http://schemas.microsoft.com/office/drawing/2014/main" id="{A2B67A34-1BD2-4B00-9216-B13C9B1CC680}"/>
              </a:ext>
            </a:extLst>
          </p:cNvPr>
          <p:cNvSpPr>
            <a:spLocks noChangeArrowheads="1"/>
          </p:cNvSpPr>
          <p:nvPr/>
        </p:nvSpPr>
        <p:spPr bwMode="auto">
          <a:xfrm>
            <a:off x="0" y="1828800"/>
            <a:ext cx="3352800"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Dealing with feedback</a:t>
            </a:r>
          </a:p>
        </p:txBody>
      </p:sp>
      <p:sp>
        <p:nvSpPr>
          <p:cNvPr id="21" name="TextBox 20">
            <a:extLst>
              <a:ext uri="{FF2B5EF4-FFF2-40B4-BE49-F238E27FC236}">
                <a16:creationId xmlns:a16="http://schemas.microsoft.com/office/drawing/2014/main" id="{56B5ED17-8AD3-43CE-926B-1183F572A470}"/>
              </a:ext>
            </a:extLst>
          </p:cNvPr>
          <p:cNvSpPr txBox="1"/>
          <p:nvPr/>
        </p:nvSpPr>
        <p:spPr>
          <a:xfrm>
            <a:off x="990600" y="2895600"/>
            <a:ext cx="1066800" cy="369332"/>
          </a:xfrm>
          <a:prstGeom prst="rect">
            <a:avLst/>
          </a:prstGeom>
          <a:noFill/>
        </p:spPr>
        <p:txBody>
          <a:bodyPr wrap="square">
            <a:spAutoFit/>
          </a:bodyPr>
          <a:lstStyle/>
          <a:p>
            <a:r>
              <a:rPr lang="en-US" dirty="0"/>
              <a:t>Locate</a:t>
            </a:r>
          </a:p>
        </p:txBody>
      </p:sp>
      <p:sp>
        <p:nvSpPr>
          <p:cNvPr id="23" name="TextBox 22">
            <a:extLst>
              <a:ext uri="{FF2B5EF4-FFF2-40B4-BE49-F238E27FC236}">
                <a16:creationId xmlns:a16="http://schemas.microsoft.com/office/drawing/2014/main" id="{36985860-C833-476E-87D8-36E45684547D}"/>
              </a:ext>
            </a:extLst>
          </p:cNvPr>
          <p:cNvSpPr txBox="1"/>
          <p:nvPr/>
        </p:nvSpPr>
        <p:spPr>
          <a:xfrm>
            <a:off x="990600" y="3276600"/>
            <a:ext cx="1066800" cy="369332"/>
          </a:xfrm>
          <a:prstGeom prst="rect">
            <a:avLst/>
          </a:prstGeom>
          <a:noFill/>
        </p:spPr>
        <p:txBody>
          <a:bodyPr wrap="square">
            <a:spAutoFit/>
          </a:bodyPr>
          <a:lstStyle/>
          <a:p>
            <a:r>
              <a:rPr lang="en-US" dirty="0"/>
              <a:t>Decide</a:t>
            </a:r>
          </a:p>
        </p:txBody>
      </p:sp>
      <p:sp>
        <p:nvSpPr>
          <p:cNvPr id="25" name="AutoShape 3" descr=" 4099">
            <a:extLst>
              <a:ext uri="{FF2B5EF4-FFF2-40B4-BE49-F238E27FC236}">
                <a16:creationId xmlns:a16="http://schemas.microsoft.com/office/drawing/2014/main" id="{B93AB0E6-BB92-4F56-BBC4-42D2E6A58842}"/>
              </a:ext>
            </a:extLst>
          </p:cNvPr>
          <p:cNvSpPr>
            <a:spLocks noChangeArrowheads="1"/>
          </p:cNvSpPr>
          <p:nvPr/>
        </p:nvSpPr>
        <p:spPr bwMode="auto">
          <a:xfrm>
            <a:off x="0" y="4202668"/>
            <a:ext cx="2819400"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Decisions to make</a:t>
            </a:r>
          </a:p>
        </p:txBody>
      </p:sp>
      <p:sp>
        <p:nvSpPr>
          <p:cNvPr id="27" name="TextBox 26">
            <a:extLst>
              <a:ext uri="{FF2B5EF4-FFF2-40B4-BE49-F238E27FC236}">
                <a16:creationId xmlns:a16="http://schemas.microsoft.com/office/drawing/2014/main" id="{49E15327-C364-4C8C-A366-B4D14BE41817}"/>
              </a:ext>
            </a:extLst>
          </p:cNvPr>
          <p:cNvSpPr txBox="1"/>
          <p:nvPr/>
        </p:nvSpPr>
        <p:spPr>
          <a:xfrm>
            <a:off x="990600" y="4888468"/>
            <a:ext cx="609600" cy="369332"/>
          </a:xfrm>
          <a:prstGeom prst="rect">
            <a:avLst/>
          </a:prstGeom>
          <a:noFill/>
        </p:spPr>
        <p:txBody>
          <a:bodyPr wrap="square">
            <a:spAutoFit/>
          </a:bodyPr>
          <a:lstStyle/>
          <a:p>
            <a:r>
              <a:rPr lang="en-US" dirty="0"/>
              <a:t>Add</a:t>
            </a:r>
          </a:p>
        </p:txBody>
      </p:sp>
      <p:sp>
        <p:nvSpPr>
          <p:cNvPr id="29" name="TextBox 28">
            <a:extLst>
              <a:ext uri="{FF2B5EF4-FFF2-40B4-BE49-F238E27FC236}">
                <a16:creationId xmlns:a16="http://schemas.microsoft.com/office/drawing/2014/main" id="{8D6370CD-1F2F-43B6-9A8A-3311E76CCF20}"/>
              </a:ext>
            </a:extLst>
          </p:cNvPr>
          <p:cNvSpPr txBox="1"/>
          <p:nvPr/>
        </p:nvSpPr>
        <p:spPr>
          <a:xfrm>
            <a:off x="990600" y="5231368"/>
            <a:ext cx="1447800" cy="369332"/>
          </a:xfrm>
          <a:prstGeom prst="rect">
            <a:avLst/>
          </a:prstGeom>
          <a:noFill/>
        </p:spPr>
        <p:txBody>
          <a:bodyPr wrap="square">
            <a:spAutoFit/>
          </a:bodyPr>
          <a:lstStyle/>
          <a:p>
            <a:r>
              <a:rPr lang="en-US" dirty="0"/>
              <a:t>Remove</a:t>
            </a:r>
          </a:p>
        </p:txBody>
      </p:sp>
      <p:sp>
        <p:nvSpPr>
          <p:cNvPr id="31" name="TextBox 30">
            <a:extLst>
              <a:ext uri="{FF2B5EF4-FFF2-40B4-BE49-F238E27FC236}">
                <a16:creationId xmlns:a16="http://schemas.microsoft.com/office/drawing/2014/main" id="{DDA396FA-E478-4C1B-B12E-D197799C6B08}"/>
              </a:ext>
            </a:extLst>
          </p:cNvPr>
          <p:cNvSpPr txBox="1"/>
          <p:nvPr/>
        </p:nvSpPr>
        <p:spPr>
          <a:xfrm>
            <a:off x="990600" y="5574268"/>
            <a:ext cx="1447800" cy="369332"/>
          </a:xfrm>
          <a:prstGeom prst="rect">
            <a:avLst/>
          </a:prstGeom>
          <a:noFill/>
        </p:spPr>
        <p:txBody>
          <a:bodyPr wrap="square">
            <a:spAutoFit/>
          </a:bodyPr>
          <a:lstStyle/>
          <a:p>
            <a:r>
              <a:rPr lang="en-US" dirty="0"/>
              <a:t>Revise</a:t>
            </a:r>
          </a:p>
        </p:txBody>
      </p:sp>
      <p:sp>
        <p:nvSpPr>
          <p:cNvPr id="33" name="TextBox 32">
            <a:extLst>
              <a:ext uri="{FF2B5EF4-FFF2-40B4-BE49-F238E27FC236}">
                <a16:creationId xmlns:a16="http://schemas.microsoft.com/office/drawing/2014/main" id="{C425C58D-39DD-4CEB-A34F-150C78ED0EC5}"/>
              </a:ext>
            </a:extLst>
          </p:cNvPr>
          <p:cNvSpPr txBox="1"/>
          <p:nvPr/>
        </p:nvSpPr>
        <p:spPr>
          <a:xfrm>
            <a:off x="990600" y="5917168"/>
            <a:ext cx="1447800" cy="369332"/>
          </a:xfrm>
          <a:prstGeom prst="rect">
            <a:avLst/>
          </a:prstGeom>
          <a:noFill/>
        </p:spPr>
        <p:txBody>
          <a:bodyPr wrap="square">
            <a:spAutoFit/>
          </a:bodyPr>
          <a:lstStyle/>
          <a:p>
            <a:r>
              <a:rPr lang="en-US" dirty="0"/>
              <a:t>Relocate</a:t>
            </a:r>
          </a:p>
        </p:txBody>
      </p:sp>
      <p:sp>
        <p:nvSpPr>
          <p:cNvPr id="35" name="TextBox 34">
            <a:extLst>
              <a:ext uri="{FF2B5EF4-FFF2-40B4-BE49-F238E27FC236}">
                <a16:creationId xmlns:a16="http://schemas.microsoft.com/office/drawing/2014/main" id="{3484FCE3-E449-41A7-B00C-7B4180F41BCF}"/>
              </a:ext>
            </a:extLst>
          </p:cNvPr>
          <p:cNvSpPr txBox="1"/>
          <p:nvPr/>
        </p:nvSpPr>
        <p:spPr>
          <a:xfrm>
            <a:off x="990600" y="6260068"/>
            <a:ext cx="1447800" cy="369332"/>
          </a:xfrm>
          <a:prstGeom prst="rect">
            <a:avLst/>
          </a:prstGeom>
          <a:noFill/>
        </p:spPr>
        <p:txBody>
          <a:bodyPr wrap="square">
            <a:spAutoFit/>
          </a:bodyPr>
          <a:lstStyle/>
          <a:p>
            <a:r>
              <a:rPr lang="en-US" dirty="0"/>
              <a:t>Reject</a:t>
            </a:r>
          </a:p>
        </p:txBody>
      </p:sp>
      <p:sp>
        <p:nvSpPr>
          <p:cNvPr id="37" name="TextBox 36">
            <a:extLst>
              <a:ext uri="{FF2B5EF4-FFF2-40B4-BE49-F238E27FC236}">
                <a16:creationId xmlns:a16="http://schemas.microsoft.com/office/drawing/2014/main" id="{B483AEEA-1535-4841-92C5-D2E5D5E550D0}"/>
              </a:ext>
            </a:extLst>
          </p:cNvPr>
          <p:cNvSpPr txBox="1"/>
          <p:nvPr/>
        </p:nvSpPr>
        <p:spPr>
          <a:xfrm>
            <a:off x="990600" y="3657600"/>
            <a:ext cx="1066800" cy="369332"/>
          </a:xfrm>
          <a:prstGeom prst="rect">
            <a:avLst/>
          </a:prstGeom>
          <a:noFill/>
        </p:spPr>
        <p:txBody>
          <a:bodyPr wrap="square">
            <a:spAutoFit/>
          </a:bodyPr>
          <a:lstStyle/>
          <a:p>
            <a:r>
              <a:rPr lang="en-US" dirty="0"/>
              <a:t>Act</a:t>
            </a:r>
          </a:p>
        </p:txBody>
      </p:sp>
    </p:spTree>
    <p:extLst>
      <p:ext uri="{BB962C8B-B14F-4D97-AF65-F5344CB8AC3E}">
        <p14:creationId xmlns:p14="http://schemas.microsoft.com/office/powerpoint/2010/main" val="274191827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19" grpId="0" animBg="1"/>
      <p:bldP spid="21" grpId="0"/>
      <p:bldP spid="23" grpId="0"/>
      <p:bldP spid="25" grpId="0" animBg="1"/>
      <p:bldP spid="27" grpId="0"/>
      <p:bldP spid="29" grpId="0"/>
      <p:bldP spid="31" grpId="0"/>
      <p:bldP spid="33" grpId="0"/>
      <p:bldP spid="35"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8" name="Rectangle 7">
            <a:extLst>
              <a:ext uri="{FF2B5EF4-FFF2-40B4-BE49-F238E27FC236}">
                <a16:creationId xmlns:a16="http://schemas.microsoft.com/office/drawing/2014/main" id="{7D003656-050E-4FC2-B966-1720C43EAD8B}"/>
              </a:ext>
            </a:extLst>
          </p:cNvPr>
          <p:cNvSpPr/>
          <p:nvPr/>
        </p:nvSpPr>
        <p:spPr>
          <a:xfrm>
            <a:off x="7088" y="1828800"/>
            <a:ext cx="1236429" cy="400110"/>
          </a:xfrm>
          <a:prstGeom prst="rect">
            <a:avLst/>
          </a:prstGeom>
        </p:spPr>
        <p:txBody>
          <a:bodyPr wrap="none">
            <a:spAutoFit/>
          </a:bodyPr>
          <a:lstStyle/>
          <a:p>
            <a:r>
              <a:rPr lang="en-US" sz="2000" dirty="0">
                <a:latin typeface="+mj-lt"/>
              </a:rPr>
              <a:t>Examples:</a:t>
            </a:r>
          </a:p>
        </p:txBody>
      </p:sp>
      <p:sp>
        <p:nvSpPr>
          <p:cNvPr id="20" name="Rectangle 19">
            <a:extLst>
              <a:ext uri="{FF2B5EF4-FFF2-40B4-BE49-F238E27FC236}">
                <a16:creationId xmlns:a16="http://schemas.microsoft.com/office/drawing/2014/main" id="{4CB01009-CAFA-4EBF-870A-8A35D2FA641C}"/>
              </a:ext>
            </a:extLst>
          </p:cNvPr>
          <p:cNvSpPr/>
          <p:nvPr/>
        </p:nvSpPr>
        <p:spPr>
          <a:xfrm>
            <a:off x="0" y="2209800"/>
            <a:ext cx="1449436" cy="400110"/>
          </a:xfrm>
          <a:prstGeom prst="rect">
            <a:avLst/>
          </a:prstGeom>
        </p:spPr>
        <p:txBody>
          <a:bodyPr wrap="none">
            <a:spAutoFit/>
          </a:bodyPr>
          <a:lstStyle/>
          <a:p>
            <a:r>
              <a:rPr lang="en-US" sz="2000" dirty="0">
                <a:latin typeface="+mj-lt"/>
              </a:rPr>
              <a:t>CS audience</a:t>
            </a:r>
          </a:p>
        </p:txBody>
      </p:sp>
      <p:sp>
        <p:nvSpPr>
          <p:cNvPr id="21" name="Rectangle 20">
            <a:extLst>
              <a:ext uri="{FF2B5EF4-FFF2-40B4-BE49-F238E27FC236}">
                <a16:creationId xmlns:a16="http://schemas.microsoft.com/office/drawing/2014/main" id="{2881D1A1-9239-4AFE-A639-8D94B101628F}"/>
              </a:ext>
            </a:extLst>
          </p:cNvPr>
          <p:cNvSpPr/>
          <p:nvPr/>
        </p:nvSpPr>
        <p:spPr>
          <a:xfrm>
            <a:off x="0" y="3839795"/>
            <a:ext cx="1996059" cy="400110"/>
          </a:xfrm>
          <a:prstGeom prst="rect">
            <a:avLst/>
          </a:prstGeom>
        </p:spPr>
        <p:txBody>
          <a:bodyPr wrap="none">
            <a:spAutoFit/>
          </a:bodyPr>
          <a:lstStyle/>
          <a:p>
            <a:r>
              <a:rPr lang="en-US" sz="2000" dirty="0">
                <a:latin typeface="+mj-lt"/>
              </a:rPr>
              <a:t>Biomed audience</a:t>
            </a:r>
          </a:p>
        </p:txBody>
      </p:sp>
      <p:sp>
        <p:nvSpPr>
          <p:cNvPr id="22" name="Rectangle 21">
            <a:extLst>
              <a:ext uri="{FF2B5EF4-FFF2-40B4-BE49-F238E27FC236}">
                <a16:creationId xmlns:a16="http://schemas.microsoft.com/office/drawing/2014/main" id="{734ED9D1-70B4-4C7B-81D1-FA1F888426F2}"/>
              </a:ext>
            </a:extLst>
          </p:cNvPr>
          <p:cNvSpPr/>
          <p:nvPr/>
        </p:nvSpPr>
        <p:spPr>
          <a:xfrm>
            <a:off x="0" y="5619690"/>
            <a:ext cx="2014847" cy="400110"/>
          </a:xfrm>
          <a:prstGeom prst="rect">
            <a:avLst/>
          </a:prstGeom>
        </p:spPr>
        <p:txBody>
          <a:bodyPr wrap="none">
            <a:spAutoFit/>
          </a:bodyPr>
          <a:lstStyle/>
          <a:p>
            <a:r>
              <a:rPr lang="en-US" sz="2000" dirty="0">
                <a:latin typeface="+mj-lt"/>
              </a:rPr>
              <a:t>General audience</a:t>
            </a:r>
          </a:p>
        </p:txBody>
      </p:sp>
      <p:sp>
        <p:nvSpPr>
          <p:cNvPr id="23" name="TextBox 22">
            <a:extLst>
              <a:ext uri="{FF2B5EF4-FFF2-40B4-BE49-F238E27FC236}">
                <a16:creationId xmlns:a16="http://schemas.microsoft.com/office/drawing/2014/main" id="{B065272B-4AF0-4E56-8F19-F6CAACA70B29}"/>
              </a:ext>
            </a:extLst>
          </p:cNvPr>
          <p:cNvSpPr txBox="1"/>
          <p:nvPr/>
        </p:nvSpPr>
        <p:spPr>
          <a:xfrm>
            <a:off x="0" y="5918537"/>
            <a:ext cx="9144000" cy="1015663"/>
          </a:xfrm>
          <a:prstGeom prst="rect">
            <a:avLst/>
          </a:prstGeom>
          <a:noFill/>
        </p:spPr>
        <p:txBody>
          <a:bodyPr wrap="square">
            <a:spAutoFit/>
          </a:bodyPr>
          <a:lstStyle/>
          <a:p>
            <a:r>
              <a:rPr lang="en-US" sz="1500" b="0" i="0" dirty="0">
                <a:effectLst/>
                <a:latin typeface="+mj-lt"/>
              </a:rPr>
              <a:t>In this paper, we present the vision of the Translator project. The goal of the project is essentially to build a biomedical “ChatGPT": an automated platform for answering biomedical research questions that use many sources of publicly available information. The goal is to accelerate how quickly researches turn their ideas into actual treatments.</a:t>
            </a:r>
            <a:endParaRPr lang="en-US" sz="1500" dirty="0">
              <a:latin typeface="+mj-lt"/>
            </a:endParaRPr>
          </a:p>
        </p:txBody>
      </p:sp>
      <p:sp>
        <p:nvSpPr>
          <p:cNvPr id="24" name="TextBox 23">
            <a:extLst>
              <a:ext uri="{FF2B5EF4-FFF2-40B4-BE49-F238E27FC236}">
                <a16:creationId xmlns:a16="http://schemas.microsoft.com/office/drawing/2014/main" id="{4FF45E24-89F7-4034-8594-3E827AF72CF3}"/>
              </a:ext>
            </a:extLst>
          </p:cNvPr>
          <p:cNvSpPr txBox="1"/>
          <p:nvPr/>
        </p:nvSpPr>
        <p:spPr>
          <a:xfrm>
            <a:off x="0" y="4163705"/>
            <a:ext cx="9144000" cy="1246495"/>
          </a:xfrm>
          <a:prstGeom prst="rect">
            <a:avLst/>
          </a:prstGeom>
          <a:noFill/>
        </p:spPr>
        <p:txBody>
          <a:bodyPr wrap="square">
            <a:spAutoFit/>
          </a:bodyPr>
          <a:lstStyle/>
          <a:p>
            <a:r>
              <a:rPr lang="en-US" sz="1500" b="0" i="0" dirty="0">
                <a:effectLst/>
              </a:rPr>
              <a:t>Myriad biomedical data are available today and bring with them a need to ‘translate’ those data into meaningful information that can be used to accelerate clinical and translational science and drive innovations in clinical care and drug discovery. We describe the work of The Biomedical Data Translator Consortium to develop a platform that supports the translation of data into knowledge by applying statistical and computer science techniques to representations of biomedical concepts and their relationships.</a:t>
            </a:r>
            <a:endParaRPr lang="en-US" sz="1500" dirty="0"/>
          </a:p>
        </p:txBody>
      </p:sp>
      <p:sp>
        <p:nvSpPr>
          <p:cNvPr id="25" name="TextBox 24">
            <a:extLst>
              <a:ext uri="{FF2B5EF4-FFF2-40B4-BE49-F238E27FC236}">
                <a16:creationId xmlns:a16="http://schemas.microsoft.com/office/drawing/2014/main" id="{2F37D155-5944-44F8-A0D7-4EDEA3EE5A8D}"/>
              </a:ext>
            </a:extLst>
          </p:cNvPr>
          <p:cNvSpPr txBox="1"/>
          <p:nvPr/>
        </p:nvSpPr>
        <p:spPr>
          <a:xfrm>
            <a:off x="0" y="2487305"/>
            <a:ext cx="9144000" cy="1246495"/>
          </a:xfrm>
          <a:prstGeom prst="rect">
            <a:avLst/>
          </a:prstGeom>
          <a:noFill/>
        </p:spPr>
        <p:txBody>
          <a:bodyPr wrap="square">
            <a:spAutoFit/>
          </a:bodyPr>
          <a:lstStyle/>
          <a:p>
            <a:r>
              <a:rPr lang="en-US" sz="1500" dirty="0"/>
              <a:t>This work describes the Biomedical Data Translator program that seeks to couple machine learning and knowledge representation techniques to the myriad of biological databases to create an interactive reasoning tool. This reasoning tool will be used by biologists and clinicians via natural language queries and utilizes a variety of graph databases algorithms to answer user queries. The goal is to accelerate knowledge discovery and catalyze the next generation of biomedical translation for the understanding and treatment of disease.</a:t>
            </a:r>
          </a:p>
        </p:txBody>
      </p:sp>
      <p:sp>
        <p:nvSpPr>
          <p:cNvPr id="26" name="AutoShape 3" descr=" 4099">
            <a:extLst>
              <a:ext uri="{FF2B5EF4-FFF2-40B4-BE49-F238E27FC236}">
                <a16:creationId xmlns:a16="http://schemas.microsoft.com/office/drawing/2014/main" id="{CDC7D1F6-DDEC-4116-AE7E-FB7B028EFEF4}"/>
              </a:ext>
            </a:extLst>
          </p:cNvPr>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27" name="Rectangle 26">
            <a:extLst>
              <a:ext uri="{FF2B5EF4-FFF2-40B4-BE49-F238E27FC236}">
                <a16:creationId xmlns:a16="http://schemas.microsoft.com/office/drawing/2014/main" id="{AF3D4197-38DB-4267-ABAF-72B858C0A095}"/>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Tree>
    <p:extLst>
      <p:ext uri="{BB962C8B-B14F-4D97-AF65-F5344CB8AC3E}">
        <p14:creationId xmlns:p14="http://schemas.microsoft.com/office/powerpoint/2010/main" val="118387910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P spid="22" grpId="0"/>
      <p:bldP spid="23" grpId="0"/>
      <p:bldP spid="24" grpId="0"/>
      <p:bldP spid="25"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descr=" 4098"/>
          <p:cNvSpPr>
            <a:spLocks noChangeArrowheads="1"/>
          </p:cNvSpPr>
          <p:nvPr/>
        </p:nvSpPr>
        <p:spPr bwMode="auto">
          <a:xfrm>
            <a:off x="416505" y="0"/>
            <a:ext cx="8310990" cy="829527"/>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3000" dirty="0">
                <a:solidFill>
                  <a:srgbClr val="000000"/>
                </a:solidFill>
              </a:rPr>
              <a:t>Feedback</a:t>
            </a:r>
          </a:p>
        </p:txBody>
      </p:sp>
      <p:sp>
        <p:nvSpPr>
          <p:cNvPr id="10" name="AutoShape 3" descr=" 4099"/>
          <p:cNvSpPr>
            <a:spLocks noChangeArrowheads="1"/>
          </p:cNvSpPr>
          <p:nvPr/>
        </p:nvSpPr>
        <p:spPr bwMode="auto">
          <a:xfrm>
            <a:off x="1" y="914400"/>
            <a:ext cx="2362200" cy="609600"/>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How to give it</a:t>
            </a:r>
          </a:p>
        </p:txBody>
      </p:sp>
      <p:sp>
        <p:nvSpPr>
          <p:cNvPr id="4" name="TextBox 3">
            <a:extLst>
              <a:ext uri="{FF2B5EF4-FFF2-40B4-BE49-F238E27FC236}">
                <a16:creationId xmlns:a16="http://schemas.microsoft.com/office/drawing/2014/main" id="{8D438C9E-5419-4D14-9442-DFD053D74E44}"/>
              </a:ext>
            </a:extLst>
          </p:cNvPr>
          <p:cNvSpPr txBox="1"/>
          <p:nvPr/>
        </p:nvSpPr>
        <p:spPr>
          <a:xfrm>
            <a:off x="609600" y="1600200"/>
            <a:ext cx="1752600" cy="369332"/>
          </a:xfrm>
          <a:prstGeom prst="rect">
            <a:avLst/>
          </a:prstGeom>
          <a:noFill/>
        </p:spPr>
        <p:txBody>
          <a:bodyPr wrap="square">
            <a:spAutoFit/>
          </a:bodyPr>
          <a:lstStyle/>
          <a:p>
            <a:r>
              <a:rPr lang="en-US" dirty="0"/>
              <a:t>Constructive</a:t>
            </a:r>
          </a:p>
        </p:txBody>
      </p:sp>
      <p:sp>
        <p:nvSpPr>
          <p:cNvPr id="2" name="TextBox 1">
            <a:extLst>
              <a:ext uri="{FF2B5EF4-FFF2-40B4-BE49-F238E27FC236}">
                <a16:creationId xmlns:a16="http://schemas.microsoft.com/office/drawing/2014/main" id="{888C9124-D6A1-45E3-8A70-4CF5DDF5EC4F}"/>
              </a:ext>
            </a:extLst>
          </p:cNvPr>
          <p:cNvSpPr txBox="1"/>
          <p:nvPr/>
        </p:nvSpPr>
        <p:spPr>
          <a:xfrm>
            <a:off x="609600" y="2019300"/>
            <a:ext cx="1752600" cy="369332"/>
          </a:xfrm>
          <a:prstGeom prst="rect">
            <a:avLst/>
          </a:prstGeom>
          <a:noFill/>
        </p:spPr>
        <p:txBody>
          <a:bodyPr wrap="square">
            <a:spAutoFit/>
          </a:bodyPr>
          <a:lstStyle/>
          <a:p>
            <a:r>
              <a:rPr lang="en-US" dirty="0"/>
              <a:t>Precise</a:t>
            </a:r>
          </a:p>
        </p:txBody>
      </p:sp>
      <p:sp>
        <p:nvSpPr>
          <p:cNvPr id="3" name="TextBox 2">
            <a:extLst>
              <a:ext uri="{FF2B5EF4-FFF2-40B4-BE49-F238E27FC236}">
                <a16:creationId xmlns:a16="http://schemas.microsoft.com/office/drawing/2014/main" id="{CE2AAADC-342F-48A7-A4F2-7819D36EF876}"/>
              </a:ext>
            </a:extLst>
          </p:cNvPr>
          <p:cNvSpPr txBox="1"/>
          <p:nvPr/>
        </p:nvSpPr>
        <p:spPr>
          <a:xfrm>
            <a:off x="609600" y="2438400"/>
            <a:ext cx="1752600" cy="369332"/>
          </a:xfrm>
          <a:prstGeom prst="rect">
            <a:avLst/>
          </a:prstGeom>
          <a:noFill/>
        </p:spPr>
        <p:txBody>
          <a:bodyPr wrap="square">
            <a:spAutoFit/>
          </a:bodyPr>
          <a:lstStyle/>
          <a:p>
            <a:r>
              <a:rPr lang="en-US" dirty="0"/>
              <a:t>Indicative</a:t>
            </a:r>
          </a:p>
        </p:txBody>
      </p:sp>
    </p:spTree>
    <p:extLst>
      <p:ext uri="{BB962C8B-B14F-4D97-AF65-F5344CB8AC3E}">
        <p14:creationId xmlns:p14="http://schemas.microsoft.com/office/powerpoint/2010/main" val="365099968"/>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Application</a:t>
            </a:r>
          </a:p>
        </p:txBody>
      </p:sp>
      <p:sp>
        <p:nvSpPr>
          <p:cNvPr id="27" name="Rectangle 26">
            <a:extLst>
              <a:ext uri="{FF2B5EF4-FFF2-40B4-BE49-F238E27FC236}">
                <a16:creationId xmlns:a16="http://schemas.microsoft.com/office/drawing/2014/main" id="{B2F0F084-D8DF-4889-8BEC-606B1F887094}"/>
              </a:ext>
            </a:extLst>
          </p:cNvPr>
          <p:cNvSpPr/>
          <p:nvPr/>
        </p:nvSpPr>
        <p:spPr>
          <a:xfrm>
            <a:off x="0" y="1326396"/>
            <a:ext cx="4789709" cy="400110"/>
          </a:xfrm>
          <a:prstGeom prst="rect">
            <a:avLst/>
          </a:prstGeom>
        </p:spPr>
        <p:txBody>
          <a:bodyPr wrap="none">
            <a:spAutoFit/>
          </a:bodyPr>
          <a:lstStyle/>
          <a:p>
            <a:r>
              <a:rPr lang="en-US" sz="2000" dirty="0">
                <a:latin typeface="+mj-lt"/>
              </a:rPr>
              <a:t>Take a topic (past/present/future) research, </a:t>
            </a:r>
          </a:p>
        </p:txBody>
      </p:sp>
      <p:sp>
        <p:nvSpPr>
          <p:cNvPr id="20" name="Rectangle 19">
            <a:extLst>
              <a:ext uri="{FF2B5EF4-FFF2-40B4-BE49-F238E27FC236}">
                <a16:creationId xmlns:a16="http://schemas.microsoft.com/office/drawing/2014/main" id="{8A636F0B-781C-400B-9C12-7A0F870FF929}"/>
              </a:ext>
            </a:extLst>
          </p:cNvPr>
          <p:cNvSpPr/>
          <p:nvPr/>
        </p:nvSpPr>
        <p:spPr>
          <a:xfrm>
            <a:off x="0" y="1676400"/>
            <a:ext cx="7722627" cy="400110"/>
          </a:xfrm>
          <a:prstGeom prst="rect">
            <a:avLst/>
          </a:prstGeom>
        </p:spPr>
        <p:txBody>
          <a:bodyPr wrap="none">
            <a:spAutoFit/>
          </a:bodyPr>
          <a:lstStyle/>
          <a:p>
            <a:r>
              <a:rPr lang="en-US" sz="2000" dirty="0">
                <a:latin typeface="+mj-lt"/>
              </a:rPr>
              <a:t>write three paragraphs in one Word document: a talk announcement for</a:t>
            </a:r>
          </a:p>
        </p:txBody>
      </p:sp>
      <p:sp>
        <p:nvSpPr>
          <p:cNvPr id="21" name="Rectangle 20">
            <a:extLst>
              <a:ext uri="{FF2B5EF4-FFF2-40B4-BE49-F238E27FC236}">
                <a16:creationId xmlns:a16="http://schemas.microsoft.com/office/drawing/2014/main" id="{61A51C56-5F6A-46CB-947D-71176C009777}"/>
              </a:ext>
            </a:extLst>
          </p:cNvPr>
          <p:cNvSpPr/>
          <p:nvPr/>
        </p:nvSpPr>
        <p:spPr>
          <a:xfrm>
            <a:off x="762000" y="2114490"/>
            <a:ext cx="2619115" cy="400110"/>
          </a:xfrm>
          <a:prstGeom prst="rect">
            <a:avLst/>
          </a:prstGeom>
        </p:spPr>
        <p:txBody>
          <a:bodyPr wrap="none">
            <a:spAutoFit/>
          </a:bodyPr>
          <a:lstStyle/>
          <a:p>
            <a:r>
              <a:rPr lang="en-US" sz="2000" dirty="0">
                <a:latin typeface="+mj-lt"/>
              </a:rPr>
              <a:t>1. a biological audience</a:t>
            </a:r>
          </a:p>
        </p:txBody>
      </p:sp>
      <p:sp>
        <p:nvSpPr>
          <p:cNvPr id="22" name="Rectangle 21">
            <a:extLst>
              <a:ext uri="{FF2B5EF4-FFF2-40B4-BE49-F238E27FC236}">
                <a16:creationId xmlns:a16="http://schemas.microsoft.com/office/drawing/2014/main" id="{7E4E139D-EA58-4D91-B925-ED04BE74B282}"/>
              </a:ext>
            </a:extLst>
          </p:cNvPr>
          <p:cNvSpPr/>
          <p:nvPr/>
        </p:nvSpPr>
        <p:spPr>
          <a:xfrm>
            <a:off x="762000" y="2505045"/>
            <a:ext cx="2586798" cy="400110"/>
          </a:xfrm>
          <a:prstGeom prst="rect">
            <a:avLst/>
          </a:prstGeom>
        </p:spPr>
        <p:txBody>
          <a:bodyPr wrap="none">
            <a:spAutoFit/>
          </a:bodyPr>
          <a:lstStyle/>
          <a:p>
            <a:r>
              <a:rPr lang="en-US" sz="2000" dirty="0">
                <a:latin typeface="+mj-lt"/>
              </a:rPr>
              <a:t>2. a CS/math audience</a:t>
            </a:r>
          </a:p>
        </p:txBody>
      </p:sp>
      <p:sp>
        <p:nvSpPr>
          <p:cNvPr id="23" name="Rectangle 22">
            <a:extLst>
              <a:ext uri="{FF2B5EF4-FFF2-40B4-BE49-F238E27FC236}">
                <a16:creationId xmlns:a16="http://schemas.microsoft.com/office/drawing/2014/main" id="{B7AEEAA2-2392-4160-9D59-A4A01E226562}"/>
              </a:ext>
            </a:extLst>
          </p:cNvPr>
          <p:cNvSpPr/>
          <p:nvPr/>
        </p:nvSpPr>
        <p:spPr>
          <a:xfrm>
            <a:off x="762000" y="2895600"/>
            <a:ext cx="2403863" cy="400110"/>
          </a:xfrm>
          <a:prstGeom prst="rect">
            <a:avLst/>
          </a:prstGeom>
        </p:spPr>
        <p:txBody>
          <a:bodyPr wrap="none">
            <a:spAutoFit/>
          </a:bodyPr>
          <a:lstStyle/>
          <a:p>
            <a:r>
              <a:rPr lang="en-US" sz="2000" dirty="0">
                <a:latin typeface="+mj-lt"/>
              </a:rPr>
              <a:t>3. a general audience</a:t>
            </a:r>
          </a:p>
        </p:txBody>
      </p:sp>
      <p:sp>
        <p:nvSpPr>
          <p:cNvPr id="24" name="Rectangle 23">
            <a:extLst>
              <a:ext uri="{FF2B5EF4-FFF2-40B4-BE49-F238E27FC236}">
                <a16:creationId xmlns:a16="http://schemas.microsoft.com/office/drawing/2014/main" id="{276987DB-8EB6-4444-AF8C-55514C0B3DD9}"/>
              </a:ext>
            </a:extLst>
          </p:cNvPr>
          <p:cNvSpPr/>
          <p:nvPr/>
        </p:nvSpPr>
        <p:spPr>
          <a:xfrm>
            <a:off x="0" y="3429000"/>
            <a:ext cx="6100966" cy="400110"/>
          </a:xfrm>
          <a:prstGeom prst="rect">
            <a:avLst/>
          </a:prstGeom>
        </p:spPr>
        <p:txBody>
          <a:bodyPr wrap="none">
            <a:spAutoFit/>
          </a:bodyPr>
          <a:lstStyle/>
          <a:p>
            <a:r>
              <a:rPr lang="en-US" sz="2000" dirty="0">
                <a:latin typeface="+mj-lt"/>
              </a:rPr>
              <a:t>By 9/4, put the three paragraphs on Canvas (Discussions)</a:t>
            </a:r>
          </a:p>
        </p:txBody>
      </p:sp>
      <p:sp>
        <p:nvSpPr>
          <p:cNvPr id="25" name="Rectangle 24">
            <a:extLst>
              <a:ext uri="{FF2B5EF4-FFF2-40B4-BE49-F238E27FC236}">
                <a16:creationId xmlns:a16="http://schemas.microsoft.com/office/drawing/2014/main" id="{FB6729A4-5DC3-4601-8B53-706640F8025A}"/>
              </a:ext>
            </a:extLst>
          </p:cNvPr>
          <p:cNvSpPr/>
          <p:nvPr/>
        </p:nvSpPr>
        <p:spPr>
          <a:xfrm>
            <a:off x="0" y="3886200"/>
            <a:ext cx="5890395" cy="400110"/>
          </a:xfrm>
          <a:prstGeom prst="rect">
            <a:avLst/>
          </a:prstGeom>
        </p:spPr>
        <p:txBody>
          <a:bodyPr wrap="none">
            <a:spAutoFit/>
          </a:bodyPr>
          <a:lstStyle/>
          <a:p>
            <a:r>
              <a:rPr lang="en-US" sz="2000" dirty="0">
                <a:latin typeface="+mj-lt"/>
              </a:rPr>
              <a:t>By 9/11, provide feedback on 6 paragraphs (two peers)</a:t>
            </a:r>
          </a:p>
        </p:txBody>
      </p:sp>
      <p:sp>
        <p:nvSpPr>
          <p:cNvPr id="26" name="Rectangle 25">
            <a:extLst>
              <a:ext uri="{FF2B5EF4-FFF2-40B4-BE49-F238E27FC236}">
                <a16:creationId xmlns:a16="http://schemas.microsoft.com/office/drawing/2014/main" id="{268F6CCE-C5D4-445C-88DC-B49E5E927554}"/>
              </a:ext>
            </a:extLst>
          </p:cNvPr>
          <p:cNvSpPr/>
          <p:nvPr/>
        </p:nvSpPr>
        <p:spPr>
          <a:xfrm>
            <a:off x="0" y="4400490"/>
            <a:ext cx="3509615" cy="400110"/>
          </a:xfrm>
          <a:prstGeom prst="rect">
            <a:avLst/>
          </a:prstGeom>
        </p:spPr>
        <p:txBody>
          <a:bodyPr wrap="none">
            <a:spAutoFit/>
          </a:bodyPr>
          <a:lstStyle/>
          <a:p>
            <a:r>
              <a:rPr lang="en-US" sz="2000" dirty="0">
                <a:latin typeface="+mj-lt"/>
              </a:rPr>
              <a:t>On 9/18, be prepared to discuss</a:t>
            </a:r>
          </a:p>
        </p:txBody>
      </p:sp>
    </p:spTree>
    <p:extLst>
      <p:ext uri="{BB962C8B-B14F-4D97-AF65-F5344CB8AC3E}">
        <p14:creationId xmlns:p14="http://schemas.microsoft.com/office/powerpoint/2010/main" val="267697467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0" grpId="0"/>
      <p:bldP spid="21" grpId="0"/>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8" name="Rectangle 7">
            <a:extLst>
              <a:ext uri="{FF2B5EF4-FFF2-40B4-BE49-F238E27FC236}">
                <a16:creationId xmlns:a16="http://schemas.microsoft.com/office/drawing/2014/main" id="{7D003656-050E-4FC2-B966-1720C43EAD8B}"/>
              </a:ext>
            </a:extLst>
          </p:cNvPr>
          <p:cNvSpPr/>
          <p:nvPr/>
        </p:nvSpPr>
        <p:spPr>
          <a:xfrm>
            <a:off x="7088" y="1828800"/>
            <a:ext cx="1236429" cy="400110"/>
          </a:xfrm>
          <a:prstGeom prst="rect">
            <a:avLst/>
          </a:prstGeom>
        </p:spPr>
        <p:txBody>
          <a:bodyPr wrap="none">
            <a:spAutoFit/>
          </a:bodyPr>
          <a:lstStyle/>
          <a:p>
            <a:r>
              <a:rPr lang="en-US" sz="2000" dirty="0">
                <a:latin typeface="+mj-lt"/>
              </a:rPr>
              <a:t>Examples:</a:t>
            </a:r>
          </a:p>
        </p:txBody>
      </p:sp>
      <p:sp>
        <p:nvSpPr>
          <p:cNvPr id="10" name="Rectangle 9">
            <a:extLst>
              <a:ext uri="{FF2B5EF4-FFF2-40B4-BE49-F238E27FC236}">
                <a16:creationId xmlns:a16="http://schemas.microsoft.com/office/drawing/2014/main" id="{0048BB1B-B7C5-406D-9595-E39D0A59DD4F}"/>
              </a:ext>
            </a:extLst>
          </p:cNvPr>
          <p:cNvSpPr/>
          <p:nvPr/>
        </p:nvSpPr>
        <p:spPr>
          <a:xfrm>
            <a:off x="0" y="2209800"/>
            <a:ext cx="1449436" cy="400110"/>
          </a:xfrm>
          <a:prstGeom prst="rect">
            <a:avLst/>
          </a:prstGeom>
        </p:spPr>
        <p:txBody>
          <a:bodyPr wrap="none">
            <a:spAutoFit/>
          </a:bodyPr>
          <a:lstStyle/>
          <a:p>
            <a:r>
              <a:rPr lang="en-US" sz="2000" dirty="0">
                <a:latin typeface="+mj-lt"/>
              </a:rPr>
              <a:t>CS audience</a:t>
            </a:r>
          </a:p>
        </p:txBody>
      </p:sp>
      <p:sp>
        <p:nvSpPr>
          <p:cNvPr id="11" name="Rectangle 10">
            <a:extLst>
              <a:ext uri="{FF2B5EF4-FFF2-40B4-BE49-F238E27FC236}">
                <a16:creationId xmlns:a16="http://schemas.microsoft.com/office/drawing/2014/main" id="{EC4E75A6-B1AF-41F1-8572-61F8DFCE48AB}"/>
              </a:ext>
            </a:extLst>
          </p:cNvPr>
          <p:cNvSpPr/>
          <p:nvPr/>
        </p:nvSpPr>
        <p:spPr>
          <a:xfrm>
            <a:off x="0" y="3839795"/>
            <a:ext cx="1996059" cy="400110"/>
          </a:xfrm>
          <a:prstGeom prst="rect">
            <a:avLst/>
          </a:prstGeom>
        </p:spPr>
        <p:txBody>
          <a:bodyPr wrap="none">
            <a:spAutoFit/>
          </a:bodyPr>
          <a:lstStyle/>
          <a:p>
            <a:r>
              <a:rPr lang="en-US" sz="2000" dirty="0">
                <a:latin typeface="+mj-lt"/>
              </a:rPr>
              <a:t>Biomed audience</a:t>
            </a:r>
          </a:p>
        </p:txBody>
      </p:sp>
      <p:sp>
        <p:nvSpPr>
          <p:cNvPr id="12" name="Rectangle 11">
            <a:extLst>
              <a:ext uri="{FF2B5EF4-FFF2-40B4-BE49-F238E27FC236}">
                <a16:creationId xmlns:a16="http://schemas.microsoft.com/office/drawing/2014/main" id="{395E113E-2A75-4244-90E3-FE2AEE72CFBD}"/>
              </a:ext>
            </a:extLst>
          </p:cNvPr>
          <p:cNvSpPr/>
          <p:nvPr/>
        </p:nvSpPr>
        <p:spPr>
          <a:xfrm>
            <a:off x="0" y="5619690"/>
            <a:ext cx="2014847" cy="400110"/>
          </a:xfrm>
          <a:prstGeom prst="rect">
            <a:avLst/>
          </a:prstGeom>
        </p:spPr>
        <p:txBody>
          <a:bodyPr wrap="none">
            <a:spAutoFit/>
          </a:bodyPr>
          <a:lstStyle/>
          <a:p>
            <a:r>
              <a:rPr lang="en-US" sz="2000" dirty="0">
                <a:latin typeface="+mj-lt"/>
              </a:rPr>
              <a:t>General audience</a:t>
            </a:r>
          </a:p>
        </p:txBody>
      </p:sp>
      <p:sp>
        <p:nvSpPr>
          <p:cNvPr id="13" name="TextBox 12">
            <a:extLst>
              <a:ext uri="{FF2B5EF4-FFF2-40B4-BE49-F238E27FC236}">
                <a16:creationId xmlns:a16="http://schemas.microsoft.com/office/drawing/2014/main" id="{8C326073-6A33-4C4F-936E-E0E1BEE902EF}"/>
              </a:ext>
            </a:extLst>
          </p:cNvPr>
          <p:cNvSpPr txBox="1"/>
          <p:nvPr/>
        </p:nvSpPr>
        <p:spPr>
          <a:xfrm>
            <a:off x="0" y="5918537"/>
            <a:ext cx="9144000" cy="1015663"/>
          </a:xfrm>
          <a:prstGeom prst="rect">
            <a:avLst/>
          </a:prstGeom>
          <a:noFill/>
        </p:spPr>
        <p:txBody>
          <a:bodyPr wrap="square">
            <a:spAutoFit/>
          </a:bodyPr>
          <a:lstStyle/>
          <a:p>
            <a:r>
              <a:rPr lang="en-US" sz="1500" b="0" i="0" dirty="0">
                <a:solidFill>
                  <a:srgbClr val="252525"/>
                </a:solidFill>
                <a:effectLst/>
                <a:latin typeface="+mj-lt"/>
              </a:rPr>
              <a:t>In this paper, we present the vision of the Translator project. The goal of the project is essentially to build a biomedical “</a:t>
            </a:r>
            <a:r>
              <a:rPr lang="en-US" sz="1500" b="0" i="0" dirty="0">
                <a:solidFill>
                  <a:srgbClr val="FF0000"/>
                </a:solidFill>
                <a:effectLst/>
                <a:latin typeface="+mj-lt"/>
              </a:rPr>
              <a:t>ChatGPT</a:t>
            </a:r>
            <a:r>
              <a:rPr lang="en-US" sz="1500" b="0" i="0" dirty="0">
                <a:solidFill>
                  <a:srgbClr val="252525"/>
                </a:solidFill>
                <a:effectLst/>
                <a:latin typeface="+mj-lt"/>
              </a:rPr>
              <a:t>": an </a:t>
            </a:r>
            <a:r>
              <a:rPr lang="en-US" sz="1500" b="0" i="0" dirty="0">
                <a:solidFill>
                  <a:srgbClr val="FF0000"/>
                </a:solidFill>
                <a:effectLst/>
                <a:latin typeface="+mj-lt"/>
              </a:rPr>
              <a:t>automated</a:t>
            </a:r>
            <a:r>
              <a:rPr lang="en-US" sz="1500" b="0" i="0" dirty="0">
                <a:solidFill>
                  <a:srgbClr val="252525"/>
                </a:solidFill>
                <a:effectLst/>
                <a:latin typeface="+mj-lt"/>
              </a:rPr>
              <a:t> platform for </a:t>
            </a:r>
            <a:r>
              <a:rPr lang="en-US" sz="1500" b="0" i="0" dirty="0">
                <a:solidFill>
                  <a:srgbClr val="FF0000"/>
                </a:solidFill>
                <a:effectLst/>
                <a:latin typeface="+mj-lt"/>
              </a:rPr>
              <a:t>answering</a:t>
            </a:r>
            <a:r>
              <a:rPr lang="en-US" sz="1500" b="0" i="0" dirty="0">
                <a:solidFill>
                  <a:srgbClr val="252525"/>
                </a:solidFill>
                <a:effectLst/>
                <a:latin typeface="+mj-lt"/>
              </a:rPr>
              <a:t> biomedical research </a:t>
            </a:r>
            <a:r>
              <a:rPr lang="en-US" sz="1500" b="0" i="0" dirty="0">
                <a:solidFill>
                  <a:srgbClr val="FF0000"/>
                </a:solidFill>
                <a:effectLst/>
                <a:latin typeface="+mj-lt"/>
              </a:rPr>
              <a:t>questions</a:t>
            </a:r>
            <a:r>
              <a:rPr lang="en-US" sz="1500" b="0" i="0" dirty="0">
                <a:solidFill>
                  <a:srgbClr val="252525"/>
                </a:solidFill>
                <a:effectLst/>
                <a:latin typeface="+mj-lt"/>
              </a:rPr>
              <a:t> that use many sources of publicly available information. The goal is to accelerate how quickly researches turn their ideas into actual treatments.</a:t>
            </a:r>
            <a:endParaRPr lang="en-US" sz="1500" dirty="0">
              <a:latin typeface="+mj-lt"/>
            </a:endParaRPr>
          </a:p>
        </p:txBody>
      </p:sp>
      <p:sp>
        <p:nvSpPr>
          <p:cNvPr id="15" name="TextBox 14">
            <a:extLst>
              <a:ext uri="{FF2B5EF4-FFF2-40B4-BE49-F238E27FC236}">
                <a16:creationId xmlns:a16="http://schemas.microsoft.com/office/drawing/2014/main" id="{1ED9F24E-A1F2-4147-BDAD-E40FEBB52A43}"/>
              </a:ext>
            </a:extLst>
          </p:cNvPr>
          <p:cNvSpPr txBox="1"/>
          <p:nvPr/>
        </p:nvSpPr>
        <p:spPr>
          <a:xfrm>
            <a:off x="0" y="4163705"/>
            <a:ext cx="9144000" cy="1246495"/>
          </a:xfrm>
          <a:prstGeom prst="rect">
            <a:avLst/>
          </a:prstGeom>
          <a:noFill/>
        </p:spPr>
        <p:txBody>
          <a:bodyPr wrap="square">
            <a:spAutoFit/>
          </a:bodyPr>
          <a:lstStyle/>
          <a:p>
            <a:r>
              <a:rPr lang="en-US" sz="1500" b="0" i="0" dirty="0">
                <a:effectLst/>
              </a:rPr>
              <a:t>Myriad biomedical data are available today and bring with them a need to ‘translate’ those data into meaningful information that can be used to accelerate </a:t>
            </a:r>
            <a:r>
              <a:rPr lang="en-US" sz="1500" b="0" i="0" dirty="0">
                <a:solidFill>
                  <a:srgbClr val="FF0000"/>
                </a:solidFill>
                <a:effectLst/>
              </a:rPr>
              <a:t>clinical and translational science </a:t>
            </a:r>
            <a:r>
              <a:rPr lang="en-US" sz="1500" b="0" i="0" dirty="0">
                <a:effectLst/>
              </a:rPr>
              <a:t>and drive innovations in </a:t>
            </a:r>
            <a:r>
              <a:rPr lang="en-US" sz="1500" b="0" i="0" dirty="0">
                <a:solidFill>
                  <a:srgbClr val="FF0000"/>
                </a:solidFill>
                <a:effectLst/>
              </a:rPr>
              <a:t>clinical care and drug discovery.</a:t>
            </a:r>
            <a:r>
              <a:rPr lang="en-US" sz="1500" b="0" i="0" dirty="0">
                <a:effectLst/>
              </a:rPr>
              <a:t> We describe the work of The Biomedical Data Translator Consortium to develop a platform that supports the </a:t>
            </a:r>
            <a:r>
              <a:rPr lang="en-US" sz="1500" b="0" i="0" dirty="0">
                <a:solidFill>
                  <a:srgbClr val="FF0000"/>
                </a:solidFill>
                <a:effectLst/>
              </a:rPr>
              <a:t>translation of data into knowledge </a:t>
            </a:r>
            <a:r>
              <a:rPr lang="en-US" sz="1500" b="0" i="0" dirty="0">
                <a:effectLst/>
              </a:rPr>
              <a:t>by applying statistical and computer science techniques to representations of biomedical concepts and their relationships.</a:t>
            </a:r>
            <a:endParaRPr lang="en-US" sz="1500" dirty="0"/>
          </a:p>
        </p:txBody>
      </p:sp>
      <p:sp>
        <p:nvSpPr>
          <p:cNvPr id="18" name="TextBox 17">
            <a:extLst>
              <a:ext uri="{FF2B5EF4-FFF2-40B4-BE49-F238E27FC236}">
                <a16:creationId xmlns:a16="http://schemas.microsoft.com/office/drawing/2014/main" id="{D731FFD3-A0FD-446F-AA1A-2B901ED7C6D4}"/>
              </a:ext>
            </a:extLst>
          </p:cNvPr>
          <p:cNvSpPr txBox="1"/>
          <p:nvPr/>
        </p:nvSpPr>
        <p:spPr>
          <a:xfrm>
            <a:off x="0" y="2487305"/>
            <a:ext cx="9144000" cy="1246495"/>
          </a:xfrm>
          <a:prstGeom prst="rect">
            <a:avLst/>
          </a:prstGeom>
          <a:noFill/>
        </p:spPr>
        <p:txBody>
          <a:bodyPr wrap="square">
            <a:spAutoFit/>
          </a:bodyPr>
          <a:lstStyle/>
          <a:p>
            <a:r>
              <a:rPr lang="en-US" sz="1500" dirty="0"/>
              <a:t>This work describes the Biomedical Data Translator program that seeks to couple </a:t>
            </a:r>
            <a:r>
              <a:rPr lang="en-US" sz="1500" dirty="0">
                <a:solidFill>
                  <a:srgbClr val="FF0000"/>
                </a:solidFill>
              </a:rPr>
              <a:t>machine learning </a:t>
            </a:r>
            <a:r>
              <a:rPr lang="en-US" sz="1500" dirty="0"/>
              <a:t>and </a:t>
            </a:r>
            <a:r>
              <a:rPr lang="en-US" sz="1500" dirty="0">
                <a:solidFill>
                  <a:srgbClr val="FF0000"/>
                </a:solidFill>
              </a:rPr>
              <a:t>knowledge representation</a:t>
            </a:r>
            <a:r>
              <a:rPr lang="en-US" sz="1500" dirty="0"/>
              <a:t> techniques to the myriad of biological </a:t>
            </a:r>
            <a:r>
              <a:rPr lang="en-US" sz="1500" dirty="0">
                <a:solidFill>
                  <a:srgbClr val="FF0000"/>
                </a:solidFill>
              </a:rPr>
              <a:t>databases</a:t>
            </a:r>
            <a:r>
              <a:rPr lang="en-US" sz="1500" dirty="0"/>
              <a:t> to create an interactive reasoning tool. This reasoning tool will be used by biologists and clinicians via </a:t>
            </a:r>
            <a:r>
              <a:rPr lang="en-US" sz="1500" dirty="0">
                <a:solidFill>
                  <a:srgbClr val="FF0000"/>
                </a:solidFill>
              </a:rPr>
              <a:t>natural language queries </a:t>
            </a:r>
            <a:r>
              <a:rPr lang="en-US" sz="1500" dirty="0"/>
              <a:t>and utilizes a variety of </a:t>
            </a:r>
            <a:r>
              <a:rPr lang="en-US" sz="1500" dirty="0">
                <a:solidFill>
                  <a:srgbClr val="FF0000"/>
                </a:solidFill>
              </a:rPr>
              <a:t>graph databases algorithms </a:t>
            </a:r>
            <a:r>
              <a:rPr lang="en-US" sz="1500" dirty="0"/>
              <a:t>to answer user queries. The goal is to accelerate </a:t>
            </a:r>
            <a:r>
              <a:rPr lang="en-US" sz="1500" dirty="0">
                <a:solidFill>
                  <a:srgbClr val="FF0000"/>
                </a:solidFill>
              </a:rPr>
              <a:t>knowledge discovery </a:t>
            </a:r>
            <a:r>
              <a:rPr lang="en-US" sz="1500" dirty="0"/>
              <a:t>and catalyze the next generation of biomedical translation for the understanding and treatment of disease.</a:t>
            </a:r>
          </a:p>
        </p:txBody>
      </p:sp>
      <p:sp>
        <p:nvSpPr>
          <p:cNvPr id="14" name="AutoShape 3" descr=" 4099">
            <a:extLst>
              <a:ext uri="{FF2B5EF4-FFF2-40B4-BE49-F238E27FC236}">
                <a16:creationId xmlns:a16="http://schemas.microsoft.com/office/drawing/2014/main" id="{1F809380-968E-41B0-B5FE-70A29BAA9F46}"/>
              </a:ext>
            </a:extLst>
          </p:cNvPr>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16" name="Rectangle 15">
            <a:extLst>
              <a:ext uri="{FF2B5EF4-FFF2-40B4-BE49-F238E27FC236}">
                <a16:creationId xmlns:a16="http://schemas.microsoft.com/office/drawing/2014/main" id="{8B7DE153-CA15-4105-918C-6EE2DB04EA0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Tree>
    <p:extLst>
      <p:ext uri="{BB962C8B-B14F-4D97-AF65-F5344CB8AC3E}">
        <p14:creationId xmlns:p14="http://schemas.microsoft.com/office/powerpoint/2010/main" val="2383605088"/>
      </p:ext>
    </p:extLst>
  </p:cSld>
  <p:clrMapOvr>
    <a:masterClrMapping/>
  </p:clrMapOvr>
  <p:transition spd="med">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0FEBD1-853C-4609-A0AE-72EDDC373F76}"/>
              </a:ext>
            </a:extLst>
          </p:cNvPr>
          <p:cNvPicPr>
            <a:picLocks noChangeAspect="1"/>
          </p:cNvPicPr>
          <p:nvPr/>
        </p:nvPicPr>
        <p:blipFill>
          <a:blip r:embed="rId2"/>
          <a:stretch>
            <a:fillRect/>
          </a:stretch>
        </p:blipFill>
        <p:spPr>
          <a:xfrm>
            <a:off x="0" y="2514600"/>
            <a:ext cx="7257819" cy="2470957"/>
          </a:xfrm>
          <a:prstGeom prst="rect">
            <a:avLst/>
          </a:prstGeom>
        </p:spPr>
      </p:pic>
      <p:sp>
        <p:nvSpPr>
          <p:cNvPr id="3" name="Right Brace 2">
            <a:extLst>
              <a:ext uri="{FF2B5EF4-FFF2-40B4-BE49-F238E27FC236}">
                <a16:creationId xmlns:a16="http://schemas.microsoft.com/office/drawing/2014/main" id="{B254EEEE-75BC-4C7F-8F0C-2FA9D3631E32}"/>
              </a:ext>
            </a:extLst>
          </p:cNvPr>
          <p:cNvSpPr/>
          <p:nvPr/>
        </p:nvSpPr>
        <p:spPr>
          <a:xfrm>
            <a:off x="7162800" y="4038600"/>
            <a:ext cx="175823" cy="6858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B6203425-2325-4A6A-B9CC-3BAA6B4361AF}"/>
              </a:ext>
            </a:extLst>
          </p:cNvPr>
          <p:cNvSpPr/>
          <p:nvPr/>
        </p:nvSpPr>
        <p:spPr>
          <a:xfrm>
            <a:off x="7315200" y="4191000"/>
            <a:ext cx="1257075" cy="338554"/>
          </a:xfrm>
          <a:prstGeom prst="rect">
            <a:avLst/>
          </a:prstGeom>
        </p:spPr>
        <p:txBody>
          <a:bodyPr wrap="none">
            <a:spAutoFit/>
          </a:bodyPr>
          <a:lstStyle/>
          <a:p>
            <a:r>
              <a:rPr lang="en-US" sz="1600" dirty="0">
                <a:latin typeface="+mj-lt"/>
              </a:rPr>
              <a:t>Bio audience</a:t>
            </a:r>
          </a:p>
        </p:txBody>
      </p:sp>
      <p:sp>
        <p:nvSpPr>
          <p:cNvPr id="6" name="Right Brace 5">
            <a:extLst>
              <a:ext uri="{FF2B5EF4-FFF2-40B4-BE49-F238E27FC236}">
                <a16:creationId xmlns:a16="http://schemas.microsoft.com/office/drawing/2014/main" id="{C15B298B-E4F2-42F3-ADFD-7B4FAC5C0869}"/>
              </a:ext>
            </a:extLst>
          </p:cNvPr>
          <p:cNvSpPr/>
          <p:nvPr/>
        </p:nvSpPr>
        <p:spPr>
          <a:xfrm>
            <a:off x="7239000" y="2514600"/>
            <a:ext cx="175823" cy="129540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AADB6C2D-A7A9-4071-AF1C-31178535440B}"/>
              </a:ext>
            </a:extLst>
          </p:cNvPr>
          <p:cNvSpPr/>
          <p:nvPr/>
        </p:nvSpPr>
        <p:spPr>
          <a:xfrm>
            <a:off x="7391400" y="2971800"/>
            <a:ext cx="1436291" cy="338554"/>
          </a:xfrm>
          <a:prstGeom prst="rect">
            <a:avLst/>
          </a:prstGeom>
        </p:spPr>
        <p:txBody>
          <a:bodyPr wrap="none">
            <a:spAutoFit/>
          </a:bodyPr>
          <a:lstStyle/>
          <a:p>
            <a:r>
              <a:rPr lang="en-US" sz="1600" dirty="0">
                <a:latin typeface="+mj-lt"/>
              </a:rPr>
              <a:t>Math audience</a:t>
            </a:r>
          </a:p>
        </p:txBody>
      </p:sp>
      <p:sp>
        <p:nvSpPr>
          <p:cNvPr id="9" name="AutoShape 2" descr=" 4098">
            <a:extLst>
              <a:ext uri="{FF2B5EF4-FFF2-40B4-BE49-F238E27FC236}">
                <a16:creationId xmlns:a16="http://schemas.microsoft.com/office/drawing/2014/main" id="{9B950CED-8711-4D9A-BB67-D1E69FE515B7}"/>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0" name="AutoShape 3" descr=" 4099">
            <a:extLst>
              <a:ext uri="{FF2B5EF4-FFF2-40B4-BE49-F238E27FC236}">
                <a16:creationId xmlns:a16="http://schemas.microsoft.com/office/drawing/2014/main" id="{345CAAE2-B41F-4101-8657-FF869B90EA34}"/>
              </a:ext>
            </a:extLst>
          </p:cNvPr>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11" name="Rectangle 10">
            <a:extLst>
              <a:ext uri="{FF2B5EF4-FFF2-40B4-BE49-F238E27FC236}">
                <a16:creationId xmlns:a16="http://schemas.microsoft.com/office/drawing/2014/main" id="{52C29B29-51CF-4C07-B1DC-A0D7A8C5F17E}"/>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12" name="Rectangle 11">
            <a:extLst>
              <a:ext uri="{FF2B5EF4-FFF2-40B4-BE49-F238E27FC236}">
                <a16:creationId xmlns:a16="http://schemas.microsoft.com/office/drawing/2014/main" id="{379804FC-99B0-4BB6-BA25-513ADFCE236B}"/>
              </a:ext>
            </a:extLst>
          </p:cNvPr>
          <p:cNvSpPr/>
          <p:nvPr/>
        </p:nvSpPr>
        <p:spPr>
          <a:xfrm>
            <a:off x="7088" y="1828800"/>
            <a:ext cx="1236429" cy="400110"/>
          </a:xfrm>
          <a:prstGeom prst="rect">
            <a:avLst/>
          </a:prstGeom>
        </p:spPr>
        <p:txBody>
          <a:bodyPr wrap="none">
            <a:spAutoFit/>
          </a:bodyPr>
          <a:lstStyle/>
          <a:p>
            <a:r>
              <a:rPr lang="en-US" sz="2000" dirty="0">
                <a:latin typeface="+mj-lt"/>
              </a:rPr>
              <a:t>Examples:</a:t>
            </a:r>
          </a:p>
        </p:txBody>
      </p:sp>
    </p:spTree>
    <p:extLst>
      <p:ext uri="{BB962C8B-B14F-4D97-AF65-F5344CB8AC3E}">
        <p14:creationId xmlns:p14="http://schemas.microsoft.com/office/powerpoint/2010/main" val="391404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spTree>
    <p:extLst>
      <p:ext uri="{BB962C8B-B14F-4D97-AF65-F5344CB8AC3E}">
        <p14:creationId xmlns:p14="http://schemas.microsoft.com/office/powerpoint/2010/main" val="91928527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 4098"/>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19" name="AutoShape 3" descr=" 4099"/>
          <p:cNvSpPr>
            <a:spLocks noChangeArrowheads="1"/>
          </p:cNvSpPr>
          <p:nvPr/>
        </p:nvSpPr>
        <p:spPr bwMode="auto">
          <a:xfrm>
            <a:off x="0" y="789439"/>
            <a:ext cx="35814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Consider your audience</a:t>
            </a:r>
          </a:p>
        </p:txBody>
      </p:sp>
      <p:sp>
        <p:nvSpPr>
          <p:cNvPr id="7" name="Rectangle 6">
            <a:extLst>
              <a:ext uri="{FF2B5EF4-FFF2-40B4-BE49-F238E27FC236}">
                <a16:creationId xmlns:a16="http://schemas.microsoft.com/office/drawing/2014/main" id="{929B66C5-7F81-4AF4-A5F6-C324AEFFB9D3}"/>
              </a:ext>
            </a:extLst>
          </p:cNvPr>
          <p:cNvSpPr/>
          <p:nvPr/>
        </p:nvSpPr>
        <p:spPr>
          <a:xfrm>
            <a:off x="609600" y="1295400"/>
            <a:ext cx="5928226" cy="400110"/>
          </a:xfrm>
          <a:prstGeom prst="rect">
            <a:avLst/>
          </a:prstGeom>
        </p:spPr>
        <p:txBody>
          <a:bodyPr wrap="none">
            <a:spAutoFit/>
          </a:bodyPr>
          <a:lstStyle/>
          <a:p>
            <a:r>
              <a:rPr lang="en-US" sz="2000" dirty="0">
                <a:latin typeface="+mj-lt"/>
              </a:rPr>
              <a:t>Determines level of detail and assumptions to be made</a:t>
            </a:r>
          </a:p>
        </p:txBody>
      </p:sp>
      <p:sp>
        <p:nvSpPr>
          <p:cNvPr id="2" name="AutoShape 3" descr=" 4099">
            <a:extLst>
              <a:ext uri="{FF2B5EF4-FFF2-40B4-BE49-F238E27FC236}">
                <a16:creationId xmlns:a16="http://schemas.microsoft.com/office/drawing/2014/main" id="{62EB1BC0-AB50-4576-A7E5-F081FE6EC908}"/>
              </a:ext>
            </a:extLst>
          </p:cNvPr>
          <p:cNvSpPr>
            <a:spLocks noChangeArrowheads="1"/>
          </p:cNvSpPr>
          <p:nvPr/>
        </p:nvSpPr>
        <p:spPr bwMode="auto">
          <a:xfrm>
            <a:off x="0" y="1754129"/>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3" name="Group 2">
            <a:extLst>
              <a:ext uri="{FF2B5EF4-FFF2-40B4-BE49-F238E27FC236}">
                <a16:creationId xmlns:a16="http://schemas.microsoft.com/office/drawing/2014/main" id="{2004F7DD-B512-48C1-8886-BD74CC7E1FD7}"/>
              </a:ext>
            </a:extLst>
          </p:cNvPr>
          <p:cNvGrpSpPr/>
          <p:nvPr/>
        </p:nvGrpSpPr>
        <p:grpSpPr>
          <a:xfrm>
            <a:off x="609600" y="2280479"/>
            <a:ext cx="7303197" cy="400110"/>
            <a:chOff x="609600" y="2280479"/>
            <a:chExt cx="7303197" cy="400110"/>
          </a:xfrm>
        </p:grpSpPr>
        <p:sp>
          <p:nvSpPr>
            <p:cNvPr id="16" name="Rectangle 15">
              <a:extLst>
                <a:ext uri="{FF2B5EF4-FFF2-40B4-BE49-F238E27FC236}">
                  <a16:creationId xmlns:a16="http://schemas.microsoft.com/office/drawing/2014/main" id="{B20965CC-07B8-4C9C-BFF5-2CAFA5D0D3A7}"/>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20" name="Rectangle 19">
              <a:extLst>
                <a:ext uri="{FF2B5EF4-FFF2-40B4-BE49-F238E27FC236}">
                  <a16:creationId xmlns:a16="http://schemas.microsoft.com/office/drawing/2014/main" id="{48100D88-7F29-4FC5-BBBA-B48209AFCEFB}"/>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21" name="Rectangle 20">
              <a:extLst>
                <a:ext uri="{FF2B5EF4-FFF2-40B4-BE49-F238E27FC236}">
                  <a16:creationId xmlns:a16="http://schemas.microsoft.com/office/drawing/2014/main" id="{AA699FE2-2823-4FA7-A5BF-FB94504FFA6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spTree>
    <p:extLst>
      <p:ext uri="{BB962C8B-B14F-4D97-AF65-F5344CB8AC3E}">
        <p14:creationId xmlns:p14="http://schemas.microsoft.com/office/powerpoint/2010/main" val="125592083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42" presetClass="path" presetSubtype="0" accel="50000" decel="50000" fill="hold" nodeType="withEffect">
                                  <p:stCondLst>
                                    <p:cond delay="0"/>
                                  </p:stCondLst>
                                  <p:childTnLst>
                                    <p:animMotion origin="layout" path="M -2.22222E-6 4.44444E-6 L 0.0007 -0.13959 " pathEditMode="relative" rAng="0" ptsTypes="AA">
                                      <p:cBhvr>
                                        <p:cTn id="10" dur="1000" fill="hold"/>
                                        <p:tgtEl>
                                          <p:spTgt spid="3"/>
                                        </p:tgtEl>
                                        <p:attrNameLst>
                                          <p:attrName>ppt_x</p:attrName>
                                          <p:attrName>ppt_y</p:attrName>
                                        </p:attrNameLst>
                                      </p:cBhvr>
                                      <p:rCtr x="35" y="-6991"/>
                                    </p:animMotion>
                                  </p:childTnLst>
                                </p:cTn>
                              </p:par>
                              <p:par>
                                <p:cTn id="11" presetID="42" presetClass="path" presetSubtype="0" accel="50000" decel="50000" fill="hold" grpId="0" nodeType="withEffect">
                                  <p:stCondLst>
                                    <p:cond delay="0"/>
                                  </p:stCondLst>
                                  <p:childTnLst>
                                    <p:animMotion origin="layout" path="M 0 -2.59259E-6 L 0 -0.13703 " pathEditMode="relative" rAng="0" ptsTypes="AA">
                                      <p:cBhvr>
                                        <p:cTn id="12" dur="1000" fill="hold"/>
                                        <p:tgtEl>
                                          <p:spTgt spid="2"/>
                                        </p:tgtEl>
                                        <p:attrNameLst>
                                          <p:attrName>ppt_x</p:attrName>
                                          <p:attrName>ppt_y</p:attrName>
                                        </p:attrNameLst>
                                      </p:cBhvr>
                                      <p:rCtr x="0" y="-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 4098">
            <a:extLst>
              <a:ext uri="{FF2B5EF4-FFF2-40B4-BE49-F238E27FC236}">
                <a16:creationId xmlns:a16="http://schemas.microsoft.com/office/drawing/2014/main" id="{598F30FD-175E-4906-97B5-B70DF96CA2E9}"/>
              </a:ext>
            </a:extLst>
          </p:cNvPr>
          <p:cNvSpPr>
            <a:spLocks noChangeArrowheads="1"/>
          </p:cNvSpPr>
          <p:nvPr/>
        </p:nvSpPr>
        <p:spPr bwMode="auto">
          <a:xfrm>
            <a:off x="609600" y="0"/>
            <a:ext cx="7848600" cy="676656"/>
          </a:xfrm>
          <a:prstGeom prst="roundRect">
            <a:avLst>
              <a:gd name="adj" fmla="val 16667"/>
            </a:avLst>
          </a:prstGeom>
          <a:solidFill>
            <a:srgbClr val="00B8FF"/>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 pos="5253198" algn="l"/>
                <a:tab pos="5909847" algn="l"/>
                <a:tab pos="6566497" algn="l"/>
              </a:tabLst>
            </a:pPr>
            <a:r>
              <a:rPr lang="en-US" sz="4000" dirty="0">
                <a:solidFill>
                  <a:srgbClr val="000000"/>
                </a:solidFill>
                <a:latin typeface="+mj-lt"/>
              </a:rPr>
              <a:t>Written communication</a:t>
            </a:r>
          </a:p>
        </p:txBody>
      </p:sp>
      <p:sp>
        <p:nvSpPr>
          <p:cNvPr id="4" name="AutoShape 3" descr=" 4099">
            <a:extLst>
              <a:ext uri="{FF2B5EF4-FFF2-40B4-BE49-F238E27FC236}">
                <a16:creationId xmlns:a16="http://schemas.microsoft.com/office/drawing/2014/main" id="{D3EA1D62-ED29-40AD-AA50-2718FDD4557C}"/>
              </a:ext>
            </a:extLst>
          </p:cNvPr>
          <p:cNvSpPr>
            <a:spLocks noChangeArrowheads="1"/>
          </p:cNvSpPr>
          <p:nvPr/>
        </p:nvSpPr>
        <p:spPr bwMode="auto">
          <a:xfrm>
            <a:off x="0" y="762000"/>
            <a:ext cx="1828800" cy="505961"/>
          </a:xfrm>
          <a:prstGeom prst="roundRect">
            <a:avLst>
              <a:gd name="adj" fmla="val 16667"/>
            </a:avLst>
          </a:prstGeom>
          <a:solidFill>
            <a:schemeClr val="bg1">
              <a:lumMod val="75000"/>
            </a:schemeClr>
          </a:solidFill>
          <a:ln w="9525">
            <a:solidFill>
              <a:schemeClr val="bg1"/>
            </a:solidFill>
            <a:round/>
            <a:headEnd/>
            <a:tailEnd/>
          </a:ln>
          <a:effectLst>
            <a:outerShdw dist="129316" dir="2700000" sx="1000" sy="1000" algn="ctr" rotWithShape="0">
              <a:srgbClr val="808080"/>
            </a:outerShdw>
          </a:effectLst>
        </p:spPr>
        <p:txBody>
          <a:bodyPr wrap="none" lIns="81639" tIns="40820" rIns="81639" bIns="40820" anchor="ctr"/>
          <a:lstStyle/>
          <a:p>
            <a:pPr algn="ctr">
              <a:lnSpc>
                <a:spcPct val="102000"/>
              </a:lnSpc>
              <a:tabLst>
                <a:tab pos="656650" algn="l"/>
                <a:tab pos="1313299" algn="l"/>
                <a:tab pos="1969949" algn="l"/>
                <a:tab pos="2626599" algn="l"/>
                <a:tab pos="3283248" algn="l"/>
                <a:tab pos="3939898" algn="l"/>
                <a:tab pos="4596548" algn="l"/>
              </a:tabLst>
            </a:pPr>
            <a:r>
              <a:rPr lang="en-US" sz="2800" dirty="0">
                <a:solidFill>
                  <a:srgbClr val="000000"/>
                </a:solidFill>
                <a:latin typeface="+mj-lt"/>
              </a:rPr>
              <a:t>Tell a story</a:t>
            </a:r>
          </a:p>
        </p:txBody>
      </p:sp>
      <p:grpSp>
        <p:nvGrpSpPr>
          <p:cNvPr id="5" name="Group 4">
            <a:extLst>
              <a:ext uri="{FF2B5EF4-FFF2-40B4-BE49-F238E27FC236}">
                <a16:creationId xmlns:a16="http://schemas.microsoft.com/office/drawing/2014/main" id="{1582B94D-6490-427C-8992-DF4C2F505067}"/>
              </a:ext>
            </a:extLst>
          </p:cNvPr>
          <p:cNvGrpSpPr/>
          <p:nvPr/>
        </p:nvGrpSpPr>
        <p:grpSpPr>
          <a:xfrm>
            <a:off x="609600" y="1288350"/>
            <a:ext cx="7303197" cy="400110"/>
            <a:chOff x="609600" y="2280479"/>
            <a:chExt cx="7303197" cy="400110"/>
          </a:xfrm>
        </p:grpSpPr>
        <p:sp>
          <p:nvSpPr>
            <p:cNvPr id="6" name="Rectangle 5">
              <a:extLst>
                <a:ext uri="{FF2B5EF4-FFF2-40B4-BE49-F238E27FC236}">
                  <a16:creationId xmlns:a16="http://schemas.microsoft.com/office/drawing/2014/main" id="{B8A32B0F-0999-4538-A626-52ACC9685E30}"/>
                </a:ext>
              </a:extLst>
            </p:cNvPr>
            <p:cNvSpPr/>
            <p:nvPr/>
          </p:nvSpPr>
          <p:spPr>
            <a:xfrm>
              <a:off x="609600" y="2280479"/>
              <a:ext cx="2135841" cy="400110"/>
            </a:xfrm>
            <a:prstGeom prst="rect">
              <a:avLst/>
            </a:prstGeom>
          </p:spPr>
          <p:txBody>
            <a:bodyPr wrap="none">
              <a:spAutoFit/>
            </a:bodyPr>
            <a:lstStyle/>
            <a:p>
              <a:r>
                <a:rPr lang="en-US" sz="2000" dirty="0">
                  <a:latin typeface="+mj-lt"/>
                </a:rPr>
                <a:t>Captures attention</a:t>
              </a:r>
            </a:p>
          </p:txBody>
        </p:sp>
        <p:sp>
          <p:nvSpPr>
            <p:cNvPr id="7" name="Rectangle 6">
              <a:extLst>
                <a:ext uri="{FF2B5EF4-FFF2-40B4-BE49-F238E27FC236}">
                  <a16:creationId xmlns:a16="http://schemas.microsoft.com/office/drawing/2014/main" id="{C8817669-49CB-4FA0-BE1A-C8FF31B52F1E}"/>
                </a:ext>
              </a:extLst>
            </p:cNvPr>
            <p:cNvSpPr/>
            <p:nvPr/>
          </p:nvSpPr>
          <p:spPr>
            <a:xfrm>
              <a:off x="2514600" y="2280479"/>
              <a:ext cx="2864117" cy="400110"/>
            </a:xfrm>
            <a:prstGeom prst="rect">
              <a:avLst/>
            </a:prstGeom>
          </p:spPr>
          <p:txBody>
            <a:bodyPr wrap="none">
              <a:spAutoFit/>
            </a:bodyPr>
            <a:lstStyle/>
            <a:p>
              <a:r>
                <a:rPr lang="en-US" sz="2000" dirty="0">
                  <a:latin typeface="+mj-lt"/>
                </a:rPr>
                <a:t>, enhances understanding</a:t>
              </a:r>
            </a:p>
          </p:txBody>
        </p:sp>
        <p:sp>
          <p:nvSpPr>
            <p:cNvPr id="8" name="Rectangle 7">
              <a:extLst>
                <a:ext uri="{FF2B5EF4-FFF2-40B4-BE49-F238E27FC236}">
                  <a16:creationId xmlns:a16="http://schemas.microsoft.com/office/drawing/2014/main" id="{A6821237-9466-44EA-A240-44BCCAA19412}"/>
                </a:ext>
              </a:extLst>
            </p:cNvPr>
            <p:cNvSpPr/>
            <p:nvPr/>
          </p:nvSpPr>
          <p:spPr>
            <a:xfrm>
              <a:off x="5181600" y="2280479"/>
              <a:ext cx="2731197" cy="400110"/>
            </a:xfrm>
            <a:prstGeom prst="rect">
              <a:avLst/>
            </a:prstGeom>
          </p:spPr>
          <p:txBody>
            <a:bodyPr wrap="none">
              <a:spAutoFit/>
            </a:bodyPr>
            <a:lstStyle/>
            <a:p>
              <a:r>
                <a:rPr lang="en-US" sz="2000" dirty="0">
                  <a:latin typeface="+mj-lt"/>
                </a:rPr>
                <a:t>, increases memorability</a:t>
              </a:r>
            </a:p>
          </p:txBody>
        </p:sp>
      </p:grpSp>
      <p:sp>
        <p:nvSpPr>
          <p:cNvPr id="12" name="Rectangle 11">
            <a:extLst>
              <a:ext uri="{FF2B5EF4-FFF2-40B4-BE49-F238E27FC236}">
                <a16:creationId xmlns:a16="http://schemas.microsoft.com/office/drawing/2014/main" id="{1B1A25C3-D62C-449C-9697-6BCA05D52AE5}"/>
              </a:ext>
            </a:extLst>
          </p:cNvPr>
          <p:cNvSpPr/>
          <p:nvPr/>
        </p:nvSpPr>
        <p:spPr>
          <a:xfrm>
            <a:off x="4038745" y="1905000"/>
            <a:ext cx="1066510" cy="400110"/>
          </a:xfrm>
          <a:prstGeom prst="rect">
            <a:avLst/>
          </a:prstGeom>
        </p:spPr>
        <p:txBody>
          <a:bodyPr wrap="none">
            <a:spAutoFit/>
          </a:bodyPr>
          <a:lstStyle/>
          <a:p>
            <a:r>
              <a:rPr lang="en-US" sz="2000" dirty="0">
                <a:latin typeface="+mj-lt"/>
              </a:rPr>
              <a:t>Example</a:t>
            </a:r>
          </a:p>
        </p:txBody>
      </p:sp>
      <p:pic>
        <p:nvPicPr>
          <p:cNvPr id="9" name="Picture 8">
            <a:extLst>
              <a:ext uri="{FF2B5EF4-FFF2-40B4-BE49-F238E27FC236}">
                <a16:creationId xmlns:a16="http://schemas.microsoft.com/office/drawing/2014/main" id="{A9C469E9-77E2-4762-A3DC-53921002C113}"/>
              </a:ext>
            </a:extLst>
          </p:cNvPr>
          <p:cNvPicPr>
            <a:picLocks noChangeAspect="1"/>
          </p:cNvPicPr>
          <p:nvPr/>
        </p:nvPicPr>
        <p:blipFill>
          <a:blip r:embed="rId2"/>
          <a:stretch>
            <a:fillRect/>
          </a:stretch>
        </p:blipFill>
        <p:spPr>
          <a:xfrm>
            <a:off x="2111268" y="2438400"/>
            <a:ext cx="4921465" cy="4132894"/>
          </a:xfrm>
          <a:prstGeom prst="rect">
            <a:avLst/>
          </a:prstGeom>
        </p:spPr>
      </p:pic>
    </p:spTree>
    <p:extLst>
      <p:ext uri="{BB962C8B-B14F-4D97-AF65-F5344CB8AC3E}">
        <p14:creationId xmlns:p14="http://schemas.microsoft.com/office/powerpoint/2010/main" val="229944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52833</TotalTime>
  <Words>2662</Words>
  <Application>Microsoft Office PowerPoint</Application>
  <PresentationFormat>On-screen Show (4:3)</PresentationFormat>
  <Paragraphs>358</Paragraphs>
  <Slides>41</Slides>
  <Notes>35</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5" baseType="lpstr">
      <vt:lpstr>Arial</vt:lpstr>
      <vt:lpstr>Calibri</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Penn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Koslicki</dc:creator>
  <cp:lastModifiedBy>Koslicki, David</cp:lastModifiedBy>
  <cp:revision>1099</cp:revision>
  <dcterms:created xsi:type="dcterms:W3CDTF">2012-02-16T23:22:53Z</dcterms:created>
  <dcterms:modified xsi:type="dcterms:W3CDTF">2025-08-28T14:24:19Z</dcterms:modified>
</cp:coreProperties>
</file>